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57" r:id="rId3"/>
    <p:sldId id="275" r:id="rId4"/>
    <p:sldId id="256" r:id="rId5"/>
    <p:sldId id="294" r:id="rId7"/>
    <p:sldId id="295" r:id="rId8"/>
    <p:sldId id="265" r:id="rId9"/>
    <p:sldId id="337" r:id="rId10"/>
    <p:sldId id="259" r:id="rId11"/>
    <p:sldId id="260" r:id="rId12"/>
    <p:sldId id="263" r:id="rId13"/>
    <p:sldId id="264" r:id="rId14"/>
    <p:sldId id="261" r:id="rId15"/>
    <p:sldId id="262" r:id="rId16"/>
    <p:sldId id="273" r:id="rId17"/>
    <p:sldId id="327" r:id="rId18"/>
    <p:sldId id="288" r:id="rId19"/>
    <p:sldId id="274" r:id="rId20"/>
    <p:sldId id="312" r:id="rId21"/>
    <p:sldId id="310" r:id="rId22"/>
    <p:sldId id="311" r:id="rId23"/>
    <p:sldId id="291" r:id="rId24"/>
    <p:sldId id="292" r:id="rId25"/>
    <p:sldId id="287" r:id="rId26"/>
  </p:sldIdLst>
  <p:sldSz cx="8999855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OrZJvs5lQnUddkocSHOghA==" hashData="7zq+eL0ex6uGTtOyu2k/psrnA/I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510F9"/>
    <a:srgbClr val="FF7FD1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t="18097" r="1" b="1713"/>
          <a:stretch>
            <a:fillRect/>
          </a:stretch>
        </p:blipFill>
        <p:spPr>
          <a:xfrm>
            <a:off x="0" y="2"/>
            <a:ext cx="9001025" cy="55952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454331"/>
            <a:ext cx="9001025" cy="540366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335"/>
          </a:p>
        </p:txBody>
      </p:sp>
      <p:sp>
        <p:nvSpPr>
          <p:cNvPr id="2" name="KSO_CT1"/>
          <p:cNvSpPr>
            <a:spLocks noGrp="1"/>
          </p:cNvSpPr>
          <p:nvPr>
            <p:ph type="ctrTitle" hasCustomPrompt="1"/>
          </p:nvPr>
        </p:nvSpPr>
        <p:spPr>
          <a:xfrm>
            <a:off x="325507" y="3326119"/>
            <a:ext cx="6266669" cy="1184366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80000"/>
              </a:lnSpc>
              <a:defRPr sz="3990" spc="-45" baseline="0">
                <a:ln w="28575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单击此处添加标题</a:t>
            </a:r>
            <a:endParaRPr lang="en-US" dirty="0"/>
          </a:p>
        </p:txBody>
      </p:sp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325507" y="4623700"/>
            <a:ext cx="6266669" cy="375024"/>
          </a:xfrm>
          <a:prstGeom prst="rect">
            <a:avLst/>
          </a:prstGeom>
          <a:noFill/>
          <a:effectLst/>
        </p:spPr>
        <p:txBody>
          <a:bodyPr anchor="ctr">
            <a:normAutofit/>
          </a:bodyPr>
          <a:lstStyle>
            <a:lvl1pPr marL="0" indent="0" algn="l">
              <a:buNone/>
              <a:defRPr sz="177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defRPr>
            </a:lvl1pPr>
            <a:lvl2pPr marL="337185" indent="0" algn="ctr">
              <a:buNone/>
              <a:defRPr sz="1475"/>
            </a:lvl2pPr>
            <a:lvl3pPr marL="675005" indent="0" algn="ctr">
              <a:buNone/>
              <a:defRPr sz="1340"/>
            </a:lvl3pPr>
            <a:lvl4pPr marL="1012190" indent="0" algn="ctr">
              <a:buNone/>
              <a:defRPr sz="1180"/>
            </a:lvl4pPr>
            <a:lvl5pPr marL="1350010" indent="0" algn="ctr">
              <a:buNone/>
              <a:defRPr sz="1180"/>
            </a:lvl5pPr>
            <a:lvl6pPr marL="1687830" indent="0" algn="ctr">
              <a:buNone/>
              <a:defRPr sz="1180"/>
            </a:lvl6pPr>
            <a:lvl7pPr marL="2025015" indent="0" algn="ctr">
              <a:buNone/>
              <a:defRPr sz="1180"/>
            </a:lvl7pPr>
            <a:lvl8pPr marL="2362200" indent="0" algn="ctr">
              <a:buNone/>
              <a:defRPr sz="1180"/>
            </a:lvl8pPr>
            <a:lvl9pPr marL="2700655" indent="0" algn="ctr">
              <a:buNone/>
              <a:defRPr sz="118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1" y="4545322"/>
            <a:ext cx="6763628" cy="1"/>
          </a:xfrm>
          <a:prstGeom prst="line">
            <a:avLst/>
          </a:prstGeom>
          <a:ln w="28575">
            <a:gradFill flip="none" rotWithShape="1">
              <a:gsLst>
                <a:gs pos="0">
                  <a:schemeClr val="bg1"/>
                </a:gs>
                <a:gs pos="79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618821" y="6356351"/>
            <a:ext cx="2025231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981590" y="6356351"/>
            <a:ext cx="3037846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356974" y="6356351"/>
            <a:ext cx="2025231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618821" y="571502"/>
            <a:ext cx="7763385" cy="5649913"/>
          </a:xfrm>
        </p:spPr>
        <p:txBody>
          <a:bodyPr/>
          <a:lstStyle>
            <a:lvl1pPr>
              <a:defRPr sz="2365"/>
            </a:lvl1pPr>
            <a:lvl2pPr>
              <a:defRPr sz="1970"/>
            </a:lvl2pPr>
            <a:lvl3pPr>
              <a:defRPr sz="1770"/>
            </a:lvl3pPr>
            <a:lvl4pPr>
              <a:defRPr sz="1770"/>
            </a:lvl4pPr>
            <a:lvl5pPr>
              <a:defRPr sz="177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497201" y="307826"/>
            <a:ext cx="801519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92576" y="1133118"/>
            <a:ext cx="8015874" cy="5043600"/>
          </a:xfrm>
        </p:spPr>
        <p:txBody>
          <a:bodyPr/>
          <a:lstStyle>
            <a:lvl1pPr>
              <a:buSzPct val="60000"/>
              <a:defRPr sz="2365">
                <a:solidFill>
                  <a:schemeClr val="accent1"/>
                </a:solidFill>
              </a:defRPr>
            </a:lvl1pPr>
            <a:lvl2pPr marL="567055" indent="-337185">
              <a:spcAft>
                <a:spcPts val="0"/>
              </a:spcAft>
              <a:buFont typeface="Arial" panose="020B0604020202020204" pitchFamily="34" charset="0"/>
              <a:buChar char="•"/>
              <a:defRPr sz="1970">
                <a:solidFill>
                  <a:schemeClr val="tx1"/>
                </a:solidFill>
              </a:defRPr>
            </a:lvl2pPr>
            <a:lvl3pPr marL="101219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3pPr>
            <a:lvl4pPr marL="135001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4pPr>
            <a:lvl5pPr marL="168783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1497094" y="2412277"/>
            <a:ext cx="5742841" cy="935596"/>
          </a:xfrm>
        </p:spPr>
        <p:txBody>
          <a:bodyPr anchor="b">
            <a:normAutofit/>
          </a:bodyPr>
          <a:lstStyle>
            <a:lvl1pPr algn="ctr">
              <a:defRPr sz="3250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1497093" y="3409700"/>
            <a:ext cx="5756360" cy="491747"/>
          </a:xfrm>
        </p:spPr>
        <p:txBody>
          <a:bodyPr>
            <a:normAutofit/>
          </a:bodyPr>
          <a:lstStyle>
            <a:lvl1pPr marL="0" indent="0" algn="ctr">
              <a:buNone/>
              <a:defRPr sz="1770" baseline="0">
                <a:solidFill>
                  <a:schemeClr val="tx1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defRPr>
            </a:lvl1pPr>
            <a:lvl2pPr marL="337185" indent="0">
              <a:buNone/>
              <a:defRPr sz="1475">
                <a:solidFill>
                  <a:schemeClr val="tx1">
                    <a:tint val="75000"/>
                  </a:schemeClr>
                </a:solidFill>
              </a:defRPr>
            </a:lvl2pPr>
            <a:lvl3pPr marL="675005" indent="0">
              <a:buNone/>
              <a:defRPr sz="1340">
                <a:solidFill>
                  <a:schemeClr val="tx1">
                    <a:tint val="75000"/>
                  </a:schemeClr>
                </a:solidFill>
              </a:defRPr>
            </a:lvl3pPr>
            <a:lvl4pPr marL="101219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4pPr>
            <a:lvl5pPr marL="135001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5pPr>
            <a:lvl6pPr marL="168783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6pPr>
            <a:lvl7pPr marL="202501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7pPr>
            <a:lvl8pPr marL="236220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8pPr>
            <a:lvl9pPr marL="270065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497094" y="3347872"/>
            <a:ext cx="5892321" cy="0"/>
          </a:xfrm>
          <a:prstGeom prst="line">
            <a:avLst/>
          </a:prstGeom>
          <a:ln w="28575">
            <a:gradFill flip="none" rotWithShape="1">
              <a:gsLst>
                <a:gs pos="100000">
                  <a:schemeClr val="bg1"/>
                </a:gs>
                <a:gs pos="0">
                  <a:schemeClr val="bg1"/>
                </a:gs>
                <a:gs pos="78000">
                  <a:srgbClr val="F49D3D"/>
                </a:gs>
                <a:gs pos="32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559906" y="399600"/>
            <a:ext cx="788475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559906" y="1202400"/>
            <a:ext cx="7856407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559906" y="3771306"/>
            <a:ext cx="7881213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618820" y="439974"/>
            <a:ext cx="7763384" cy="683156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8820" y="1402146"/>
            <a:ext cx="3807855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619994" y="2349062"/>
            <a:ext cx="3807855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55596" y="1402146"/>
            <a:ext cx="3826608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556770" y="2349062"/>
            <a:ext cx="3826608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0"/>
            <a:ext cx="9001025" cy="267353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001025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450"/>
          </a:p>
        </p:txBody>
      </p:sp>
      <p:sp>
        <p:nvSpPr>
          <p:cNvPr id="8" name="任意多边形 6"/>
          <p:cNvSpPr/>
          <p:nvPr/>
        </p:nvSpPr>
        <p:spPr bwMode="auto">
          <a:xfrm>
            <a:off x="4525516" y="1174750"/>
            <a:ext cx="909479" cy="850900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59999"/>
            </a:schemeClr>
          </a:solidFill>
          <a:ln>
            <a:noFill/>
          </a:ln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9" name="任意多边形 4"/>
          <p:cNvSpPr>
            <a:spLocks noChangeArrowheads="1"/>
          </p:cNvSpPr>
          <p:nvPr/>
        </p:nvSpPr>
        <p:spPr bwMode="auto">
          <a:xfrm>
            <a:off x="2972214" y="2106613"/>
            <a:ext cx="2720623" cy="2549525"/>
          </a:xfrm>
          <a:custGeom>
            <a:avLst/>
            <a:gdLst>
              <a:gd name="T0" fmla="*/ 652548 w 2764608"/>
              <a:gd name="T1" fmla="*/ 0 h 2548726"/>
              <a:gd name="T2" fmla="*/ 2111290 w 2764608"/>
              <a:gd name="T3" fmla="*/ 0 h 2548726"/>
              <a:gd name="T4" fmla="*/ 2763838 w 2764608"/>
              <a:gd name="T5" fmla="*/ 652935 h 2548726"/>
              <a:gd name="T6" fmla="*/ 2763838 w 2764608"/>
              <a:gd name="T7" fmla="*/ 1435255 h 2548726"/>
              <a:gd name="T8" fmla="*/ 2111290 w 2764608"/>
              <a:gd name="T9" fmla="*/ 2088189 h 2548726"/>
              <a:gd name="T10" fmla="*/ 1914800 w 2764608"/>
              <a:gd name="T11" fmla="*/ 2088189 h 2548726"/>
              <a:gd name="T12" fmla="*/ 2024904 w 2764608"/>
              <a:gd name="T13" fmla="*/ 2549525 h 2548726"/>
              <a:gd name="T14" fmla="*/ 1436163 w 2764608"/>
              <a:gd name="T15" fmla="*/ 2088189 h 2548726"/>
              <a:gd name="T16" fmla="*/ 652548 w 2764608"/>
              <a:gd name="T17" fmla="*/ 2088189 h 2548726"/>
              <a:gd name="T18" fmla="*/ 0 w 2764608"/>
              <a:gd name="T19" fmla="*/ 1435255 h 2548726"/>
              <a:gd name="T20" fmla="*/ 0 w 2764608"/>
              <a:gd name="T21" fmla="*/ 652935 h 2548726"/>
              <a:gd name="T22" fmla="*/ 652548 w 2764608"/>
              <a:gd name="T23" fmla="*/ 0 h 25487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64608"/>
              <a:gd name="T37" fmla="*/ 0 h 2548726"/>
              <a:gd name="T38" fmla="*/ 2764608 w 2764608"/>
              <a:gd name="T39" fmla="*/ 2548726 h 25487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80713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en-US" sz="795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任意多边形 5"/>
          <p:cNvSpPr/>
          <p:nvPr/>
        </p:nvSpPr>
        <p:spPr bwMode="auto">
          <a:xfrm flipH="1">
            <a:off x="4905247" y="1687513"/>
            <a:ext cx="1201699" cy="1125537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2973173" y="2106000"/>
            <a:ext cx="2721570" cy="2062800"/>
          </a:xfrm>
        </p:spPr>
        <p:txBody>
          <a:bodyPr anchor="ctr" anchorCtr="0">
            <a:normAutofit/>
          </a:bodyPr>
          <a:lstStyle>
            <a:lvl1pPr algn="ctr">
              <a:defRPr sz="315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1098550" y="4431600"/>
            <a:ext cx="6814556" cy="475200"/>
          </a:xfrm>
        </p:spPr>
        <p:txBody>
          <a:bodyPr anchor="b"/>
          <a:lstStyle>
            <a:lvl1pPr>
              <a:defRPr sz="2365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pic" idx="1"/>
          </p:nvPr>
        </p:nvSpPr>
        <p:spPr>
          <a:xfrm>
            <a:off x="1098550" y="835200"/>
            <a:ext cx="6814556" cy="3348000"/>
          </a:xfrm>
        </p:spPr>
        <p:txBody>
          <a:bodyPr anchor="t"/>
          <a:lstStyle>
            <a:lvl1pPr marL="0" indent="0">
              <a:buNone/>
              <a:defRPr sz="2365">
                <a:solidFill>
                  <a:schemeClr val="accent1"/>
                </a:solidFill>
              </a:defRPr>
            </a:lvl1pPr>
            <a:lvl2pPr marL="337185" indent="0">
              <a:buNone/>
              <a:defRPr sz="2065"/>
            </a:lvl2pPr>
            <a:lvl3pPr marL="675005" indent="0">
              <a:buNone/>
              <a:defRPr sz="1770"/>
            </a:lvl3pPr>
            <a:lvl4pPr marL="1012190" indent="0">
              <a:buNone/>
              <a:defRPr sz="1475"/>
            </a:lvl4pPr>
            <a:lvl5pPr marL="1350010" indent="0">
              <a:buNone/>
              <a:defRPr sz="1475"/>
            </a:lvl5pPr>
            <a:lvl6pPr marL="1687830" indent="0">
              <a:buNone/>
              <a:defRPr sz="1475"/>
            </a:lvl6pPr>
            <a:lvl7pPr marL="2025015" indent="0">
              <a:buNone/>
              <a:defRPr sz="1475"/>
            </a:lvl7pPr>
            <a:lvl8pPr marL="2362200" indent="0">
              <a:buNone/>
              <a:defRPr sz="1475"/>
            </a:lvl8pPr>
            <a:lvl9pPr marL="2700655" indent="0">
              <a:buNone/>
              <a:defRPr sz="1475"/>
            </a:lvl9pPr>
          </a:lstStyle>
          <a:p>
            <a:r>
              <a:rPr lang="zh-CN" altLang="en-US" dirty="0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 hasCustomPrompt="1"/>
          </p:nvPr>
        </p:nvSpPr>
        <p:spPr>
          <a:xfrm>
            <a:off x="1098550" y="5151600"/>
            <a:ext cx="7590629" cy="932400"/>
          </a:xfrm>
        </p:spPr>
        <p:txBody>
          <a:bodyPr>
            <a:normAutofit/>
          </a:bodyPr>
          <a:lstStyle>
            <a:lvl1pPr marL="0" indent="0">
              <a:buNone/>
              <a:defRPr sz="1770">
                <a:solidFill>
                  <a:schemeClr val="accent1"/>
                </a:solidFill>
              </a:defRPr>
            </a:lvl1pPr>
            <a:lvl2pPr marL="337185" indent="0">
              <a:buNone/>
              <a:defRPr sz="1040"/>
            </a:lvl2pPr>
            <a:lvl3pPr marL="675005" indent="0">
              <a:buNone/>
              <a:defRPr sz="890"/>
            </a:lvl3pPr>
            <a:lvl4pPr marL="1012190" indent="0">
              <a:buNone/>
              <a:defRPr sz="745"/>
            </a:lvl4pPr>
            <a:lvl5pPr marL="1350010" indent="0">
              <a:buNone/>
              <a:defRPr sz="745"/>
            </a:lvl5pPr>
            <a:lvl6pPr marL="1687830" indent="0">
              <a:buNone/>
              <a:defRPr sz="745"/>
            </a:lvl6pPr>
            <a:lvl7pPr marL="2025015" indent="0">
              <a:buNone/>
              <a:defRPr sz="745"/>
            </a:lvl7pPr>
            <a:lvl8pPr marL="2362200" indent="0">
              <a:buNone/>
              <a:defRPr sz="745"/>
            </a:lvl8pPr>
            <a:lvl9pPr marL="2700655" indent="0">
              <a:buNone/>
              <a:defRPr sz="745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5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1165758" y="4960738"/>
            <a:ext cx="6719516" cy="0"/>
          </a:xfrm>
          <a:prstGeom prst="line">
            <a:avLst/>
          </a:prstGeom>
          <a:noFill/>
          <a:ln w="38100" cmpd="sng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6441360" y="365125"/>
            <a:ext cx="1940846" cy="5811838"/>
          </a:xfrm>
        </p:spPr>
        <p:txBody>
          <a:bodyPr vert="eaVert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18821" y="365125"/>
            <a:ext cx="5710026" cy="5811838"/>
          </a:xfrm>
        </p:spPr>
        <p:txBody>
          <a:bodyPr vert="eaVer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" t="-187" r="285" b="22806"/>
          <a:stretch>
            <a:fillRect/>
          </a:stretch>
        </p:blipFill>
        <p:spPr>
          <a:xfrm flipV="1">
            <a:off x="0" y="1463045"/>
            <a:ext cx="9001025" cy="53993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2"/>
            <a:ext cx="9001025" cy="267353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82392"/>
            <a:ext cx="9001025" cy="667560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335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97202" y="295612"/>
            <a:ext cx="8015198" cy="6456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492913" y="1089483"/>
            <a:ext cx="8015198" cy="517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18821" y="6356353"/>
            <a:ext cx="202523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2981590" y="6356353"/>
            <a:ext cx="3037846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7809461" y="6356353"/>
            <a:ext cx="57274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 baseline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defRPr>
            </a:lvl1pPr>
          </a:lstStyle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75005" rtl="0" eaLnBrk="1" latinLnBrk="0" hangingPunct="1">
        <a:lnSpc>
          <a:spcPct val="90000"/>
        </a:lnSpc>
        <a:spcBef>
          <a:spcPct val="0"/>
        </a:spcBef>
        <a:buNone/>
        <a:defRPr sz="2655" b="0" i="0" kern="1200" baseline="0">
          <a:ln>
            <a:solidFill>
              <a:schemeClr val="accent1">
                <a:lumMod val="75000"/>
              </a:schemeClr>
            </a:solidFill>
          </a:ln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/>
          <a:latin typeface="+mj-ea"/>
          <a:ea typeface="+mj-ea"/>
          <a:cs typeface="+mj-cs"/>
        </a:defRPr>
      </a:lvl1pPr>
    </p:titleStyle>
    <p:bodyStyle>
      <a:lvl1pPr marL="264160" indent="-260350" algn="just" defTabSz="675005" rtl="0" eaLnBrk="1" latinLnBrk="0" hangingPunct="1">
        <a:spcBef>
          <a:spcPct val="237000"/>
        </a:spcBef>
        <a:spcAft>
          <a:spcPts val="0"/>
        </a:spcAft>
        <a:buClr>
          <a:schemeClr val="accent1">
            <a:lumMod val="75000"/>
          </a:schemeClr>
        </a:buClr>
        <a:buSzPct val="60000"/>
        <a:buFont typeface="Wingdings" panose="05000000000000000000" pitchFamily="2" charset="2"/>
        <a:buChar char="l"/>
        <a:defRPr sz="2365" kern="1200" baseline="0">
          <a:solidFill>
            <a:schemeClr val="accent1">
              <a:lumMod val="75000"/>
            </a:schemeClr>
          </a:solidFill>
          <a:latin typeface="+mn-ea"/>
          <a:ea typeface="+mn-ea"/>
          <a:cs typeface="+mn-cs"/>
        </a:defRPr>
      </a:lvl1pPr>
      <a:lvl2pPr marL="567055" indent="-167005" algn="just" defTabSz="675005" rtl="0" eaLnBrk="1" latinLnBrk="0" hangingPunct="1">
        <a:spcBef>
          <a:spcPct val="30000"/>
        </a:spcBef>
        <a:spcAft>
          <a:spcPts val="0"/>
        </a:spcAft>
        <a:buFont typeface="Arial" panose="020B0604020202020204" pitchFamily="34" charset="0"/>
        <a:buChar char="•"/>
        <a:defRPr sz="197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44550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3pPr>
      <a:lvl4pPr marL="118173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4pPr>
      <a:lvl5pPr marL="151955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5pPr>
      <a:lvl6pPr marL="185674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53238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869565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1pPr>
      <a:lvl2pPr marL="33718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2pPr>
      <a:lvl3pPr marL="67500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3pPr>
      <a:lvl4pPr marL="101219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1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5pPr>
      <a:lvl6pPr marL="168783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02501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36220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70065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image" Target="../media/image4.emf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3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4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6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1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2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4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5.xml"/><Relationship Id="rId5" Type="http://schemas.microsoft.com/office/2007/relationships/hdphoto" Target="../media/image9.png"/><Relationship Id="rId4" Type="http://schemas.openxmlformats.org/officeDocument/2006/relationships/image" Target="../media/image8.png"/><Relationship Id="rId3" Type="http://schemas.microsoft.com/office/2007/relationships/hdphoto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9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8" name="文本框 77"/>
          <p:cNvSpPr txBox="1"/>
          <p:nvPr/>
        </p:nvSpPr>
        <p:spPr>
          <a:xfrm>
            <a:off x="-2540" y="144145"/>
            <a:ext cx="9002395" cy="48907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23850" y="1005205"/>
            <a:ext cx="742315" cy="50698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sz="2800" b="1">
                <a:solidFill>
                  <a:srgbClr val="000000"/>
                </a:solidFill>
                <a:ea typeface="等线" panose="02010600030101010101" charset="-122"/>
                <a:sym typeface="+mn-ea"/>
              </a:rPr>
              <a:t>扬州大学医学院学位申请流程图</a:t>
            </a:r>
            <a:endParaRPr lang="zh-CN" altLang="en-US" sz="28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6" name="图片 7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66495" y="168275"/>
            <a:ext cx="5029200" cy="6619875"/>
          </a:xfrm>
          <a:prstGeom prst="rect">
            <a:avLst/>
          </a:prstGeom>
        </p:spPr>
      </p:pic>
      <p:sp>
        <p:nvSpPr>
          <p:cNvPr id="80" name="文本框 79"/>
          <p:cNvSpPr txBox="1"/>
          <p:nvPr/>
        </p:nvSpPr>
        <p:spPr>
          <a:xfrm>
            <a:off x="4608830" y="239395"/>
            <a:ext cx="4469130" cy="8102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※※</a:t>
            </a:r>
            <a:r>
              <a:rPr 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科研要求详见医学院研究生教育官网</a:t>
            </a: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</a:t>
            </a:r>
            <a:r>
              <a:rPr lang="zh-CN" altLang="en-US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下载中心</a:t>
            </a: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</a:t>
            </a:r>
            <a:r>
              <a:rPr lang="zh-CN" altLang="en-US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规章制度</a:t>
            </a:r>
            <a:endParaRPr lang="zh-CN" altLang="en-US" sz="1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</a:t>
            </a:r>
            <a:r>
              <a:rPr lang="zh-CN" altLang="en-US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科研要求</a:t>
            </a:r>
            <a:endParaRPr lang="zh-CN" sz="1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网址：http://yxy.yzu.edu.cn/col/col53823/index.html</a:t>
            </a:r>
            <a:endParaRPr lang="zh-CN" altLang="en-US" sz="1200" dirty="0" smtClean="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300220" y="5748655"/>
            <a:ext cx="4700270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※※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医学院</a:t>
            </a:r>
            <a:r>
              <a:rPr 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研究生教学与管理办公室地址：江阳路北校区19号楼825</a:t>
            </a:r>
            <a:endParaRPr lang="zh-CN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联系电话：</a:t>
            </a: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0514-87978824  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殷现元</a:t>
            </a:r>
            <a:endParaRPr lang="zh-CN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0514-87971629  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杜彩娟（博士、学硕）</a:t>
            </a:r>
            <a:endParaRPr lang="zh-CN" altLang="en-US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0514-87978824  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陈趣（专硕）</a:t>
            </a:r>
            <a:endParaRPr lang="zh-CN" altLang="en-US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@N0OED_CI([%8NR$PMJR}D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20" y="244475"/>
            <a:ext cx="4168775" cy="6180455"/>
          </a:xfrm>
          <a:prstGeom prst="rect">
            <a:avLst/>
          </a:prstGeom>
        </p:spPr>
      </p:pic>
      <p:pic>
        <p:nvPicPr>
          <p:cNvPr id="3" name="图片 2" descr="M7]QS)2IN2BLBR9XB``KTL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795" y="259715"/>
            <a:ext cx="4244975" cy="61652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3290" y="2747010"/>
            <a:ext cx="302768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导师若没有时间写，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也可以同学之间互换笔迹书写！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30520" y="1525905"/>
            <a:ext cx="2873375" cy="5118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39105" y="1525905"/>
            <a:ext cx="1915795" cy="9601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212965" y="4257040"/>
            <a:ext cx="1035685" cy="3683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214235" y="5675630"/>
            <a:ext cx="1035685" cy="3683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939280" y="3165475"/>
            <a:ext cx="1198880" cy="8915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日期请自己填好，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由上至下逐渐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增加</a:t>
            </a:r>
            <a:r>
              <a:rPr lang="en-US" altLang="zh-CN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且小于答辩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日期。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98005" y="3139440"/>
            <a:ext cx="1216660" cy="938530"/>
          </a:xfrm>
          <a:prstGeom prst="rect">
            <a:avLst/>
          </a:prstGeom>
          <a:noFill/>
          <a:ln w="19050">
            <a:solidFill>
              <a:srgbClr val="0510F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462905" y="2397125"/>
            <a:ext cx="257810" cy="2495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44665" y="2397125"/>
            <a:ext cx="257810" cy="2495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539105" y="2630170"/>
            <a:ext cx="1563370" cy="7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4795"/>
            <a:ext cx="4782820" cy="6438265"/>
          </a:xfrm>
          <a:prstGeom prst="rect">
            <a:avLst/>
          </a:prstGeom>
        </p:spPr>
      </p:pic>
      <p:pic>
        <p:nvPicPr>
          <p:cNvPr id="3" name="图片 2" descr="}QBM]GNWIET_UGH5B`28J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475" y="346710"/>
            <a:ext cx="4260215" cy="616521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813300" y="556260"/>
            <a:ext cx="3766185" cy="1290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姓名：校双盲</a:t>
            </a:r>
            <a:r>
              <a:rPr lang="en-US" altLang="zh-CN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院双盲（硕士：校抽中的，一个校双盲，一个院双盲；未抽中的，两个院双盲；</a:t>
            </a:r>
            <a:endParaRPr lang="zh-CN" altLang="en-US" sz="12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博士和同等学力三个都是校双盲；</a:t>
            </a:r>
            <a:endParaRPr lang="zh-CN" altLang="en-US" sz="12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成绩处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写具体分值，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职称和工作单位不填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  <a:p>
            <a:pPr algn="l">
              <a:lnSpc>
                <a:spcPct val="130000"/>
              </a:lnSpc>
            </a:pP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1835" y="424878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4550" y="483235"/>
            <a:ext cx="3854450" cy="154178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63060" y="467360"/>
            <a:ext cx="422910" cy="970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←</a:t>
            </a:r>
            <a:endParaRPr lang="zh-CN" altLang="en-US" sz="4400" b="1" dirty="0" smtClean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75380" y="1090930"/>
            <a:ext cx="601980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LXDVC4A__I[FAFY~K]3}L3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30" y="227965"/>
            <a:ext cx="4252595" cy="6119495"/>
          </a:xfrm>
          <a:prstGeom prst="rect">
            <a:avLst/>
          </a:prstGeom>
        </p:spPr>
      </p:pic>
      <p:pic>
        <p:nvPicPr>
          <p:cNvPr id="3" name="图片 2" descr="Z__DCGV``MRELKEPSLIS$A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760" y="227965"/>
            <a:ext cx="4229735" cy="61194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16855" y="3543935"/>
            <a:ext cx="1783080" cy="3308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建议授予博</a:t>
            </a:r>
            <a:r>
              <a:rPr lang="en-US" altLang="zh-CN" sz="1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硕士学位！</a:t>
            </a:r>
            <a:endParaRPr lang="zh-CN" altLang="en-US" sz="1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1545" y="278447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BNN0RRY2SGU(Z1}C@632)(J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27910" y="160655"/>
            <a:ext cx="4494530" cy="66668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" name="组合 18"/>
          <p:cNvGrpSpPr/>
          <p:nvPr/>
        </p:nvGrpSpPr>
        <p:grpSpPr>
          <a:xfrm>
            <a:off x="0" y="65405"/>
            <a:ext cx="4449024" cy="6726555"/>
            <a:chOff x="0" y="239"/>
            <a:chExt cx="8254" cy="10561"/>
          </a:xfrm>
        </p:grpSpPr>
        <p:grpSp>
          <p:nvGrpSpPr>
            <p:cNvPr id="20" name="组合 19"/>
            <p:cNvGrpSpPr/>
            <p:nvPr/>
          </p:nvGrpSpPr>
          <p:grpSpPr>
            <a:xfrm>
              <a:off x="0" y="239"/>
              <a:ext cx="8254" cy="10561"/>
              <a:chOff x="0" y="239"/>
              <a:chExt cx="8254" cy="10561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39"/>
                <a:ext cx="8254" cy="10561"/>
              </a:xfrm>
              <a:prstGeom prst="rect">
                <a:avLst/>
              </a:prstGeom>
            </p:spPr>
          </p:pic>
          <p:sp>
            <p:nvSpPr>
              <p:cNvPr id="22" name="文本框 21"/>
              <p:cNvSpPr txBox="1"/>
              <p:nvPr/>
            </p:nvSpPr>
            <p:spPr>
              <a:xfrm>
                <a:off x="4412" y="7495"/>
                <a:ext cx="3688" cy="20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填自己专业，比如：妇产科学；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其中内科学、外科学、药学、</a:t>
                </a: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中药学</a:t>
                </a: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专业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填写规则为：二级学科（研究方向），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比如：内科学（消化内科）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577" y="8365"/>
                <a:ext cx="2092" cy="44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cxnSp>
            <p:nvCxnSpPr>
              <p:cNvPr id="24" name="直接箭头连接符 23"/>
              <p:cNvCxnSpPr>
                <a:stCxn id="23" idx="3"/>
                <a:endCxn id="25" idx="1"/>
              </p:cNvCxnSpPr>
              <p:nvPr/>
            </p:nvCxnSpPr>
            <p:spPr>
              <a:xfrm flipV="1">
                <a:off x="3670" y="8509"/>
                <a:ext cx="852" cy="7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矩形 24"/>
            <p:cNvSpPr/>
            <p:nvPr/>
          </p:nvSpPr>
          <p:spPr>
            <a:xfrm>
              <a:off x="4522" y="7495"/>
              <a:ext cx="3403" cy="202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260" y="139065"/>
            <a:ext cx="5040630" cy="6652895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7428230" y="3462020"/>
            <a:ext cx="1793240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根据自己专业选择：</a:t>
            </a:r>
            <a:endParaRPr lang="zh-CN" altLang="en-US" sz="12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临床医学硕士</a:t>
            </a: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中医硕士</a:t>
            </a:r>
            <a:endParaRPr lang="zh-CN" altLang="en-US" sz="12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中药学硕士</a:t>
            </a:r>
            <a:endParaRPr lang="zh-CN" altLang="en-US" sz="1200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296785" y="4517390"/>
            <a:ext cx="2129790" cy="22098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临床医学专业格式为：二级学科</a:t>
            </a:r>
            <a:endParaRPr lang="zh-CN" altLang="en-US" sz="9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名称，比如：妇产科学，其中内科</a:t>
            </a:r>
            <a:endParaRPr lang="zh-CN" altLang="en-US" sz="9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学和外科学范例：内科学（消化内科）；</a:t>
            </a:r>
            <a:endParaRPr lang="zh-CN" altLang="en-US" sz="9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中医硕士格式：中医硕士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（研究方向），比如：中医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硕士（中西医结合肿瘤科）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中药学专业格式：中药学（研究方向），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范例：中药学（临床中药学）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000" b="1" dirty="0" smtClean="0">
                <a:solidFill>
                  <a:srgbClr val="0510F9"/>
                </a:solidFill>
                <a:latin typeface="+mn-ea"/>
              </a:rPr>
              <a:t>PS</a:t>
            </a:r>
            <a:r>
              <a:rPr lang="zh-CN" altLang="en-US" sz="1000" b="1" dirty="0" smtClean="0">
                <a:solidFill>
                  <a:srgbClr val="0510F9"/>
                </a:solidFill>
                <a:latin typeface="+mn-ea"/>
              </a:rPr>
              <a:t>：保证在一行，虚框可以往后拉一下</a:t>
            </a:r>
            <a:endParaRPr lang="zh-CN" altLang="en-US" sz="1000" b="1" dirty="0" smtClean="0">
              <a:solidFill>
                <a:srgbClr val="0510F9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9245" y="2835275"/>
            <a:ext cx="1065530" cy="22352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527810" y="2835275"/>
            <a:ext cx="1151890" cy="22415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802505" y="2679065"/>
            <a:ext cx="1099820" cy="22415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46470" y="2670810"/>
            <a:ext cx="1315085" cy="23241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5365" y="394970"/>
            <a:ext cx="4429125" cy="60674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学位授予数据核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05" y="386715"/>
            <a:ext cx="8956675" cy="59690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学位申请书提交（填前两页）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10" y="441325"/>
            <a:ext cx="8967470" cy="59759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342640" y="1362075"/>
            <a:ext cx="263271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答辩秘书界面</a:t>
            </a:r>
            <a:endParaRPr lang="zh-CN" altLang="en-US" sz="32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950720" y="2672715"/>
            <a:ext cx="606107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ea typeface="宋体" panose="02010600030101010101" pitchFamily="2" charset="-122"/>
              </a:rPr>
              <a:t>答辩委员、答辩分组、答辩结果、答辩决议录入（答辩结束第二天完成）。登陆研究生管理系统（网址：http://yjsc.yzu.edu.cn/）教师界面，用户名、初始密码均为本人手机号！</a:t>
            </a:r>
            <a:endParaRPr lang="zh-CN" altLang="en-US" b="0"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4A7@)YSX1UIYD_$NH8]XFC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120" y="224155"/>
            <a:ext cx="8856980" cy="337439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120" y="3598545"/>
            <a:ext cx="8848090" cy="2421890"/>
            <a:chOff x="112" y="5667"/>
            <a:chExt cx="13934" cy="3814"/>
          </a:xfrm>
        </p:grpSpPr>
        <p:pic>
          <p:nvPicPr>
            <p:cNvPr id="3" name="图片 2" descr="P6GD{XI0HD51)PNVEC38`PH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" y="5667"/>
              <a:ext cx="13934" cy="3815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5492" y="8436"/>
              <a:ext cx="2100" cy="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" name="组合 17"/>
          <p:cNvGrpSpPr/>
          <p:nvPr/>
        </p:nvGrpSpPr>
        <p:grpSpPr>
          <a:xfrm>
            <a:off x="635" y="185420"/>
            <a:ext cx="9027160" cy="6500495"/>
            <a:chOff x="24" y="292"/>
            <a:chExt cx="14216" cy="10237"/>
          </a:xfrm>
        </p:grpSpPr>
        <p:sp>
          <p:nvSpPr>
            <p:cNvPr id="26" name="文本框 25"/>
            <p:cNvSpPr txBox="1"/>
            <p:nvPr/>
          </p:nvSpPr>
          <p:spPr>
            <a:xfrm>
              <a:off x="8632" y="3608"/>
              <a:ext cx="5608" cy="1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  <a:latin typeface="华文新魏" panose="02010800040101010101" charset="-122"/>
                  <a:ea typeface="华文新魏" panose="02010800040101010101" charset="-122"/>
                </a:rPr>
                <a:t>【博士】提醒导师安排预答辩，并至研究生</a:t>
              </a:r>
              <a:endParaRPr lang="zh-CN" altLang="en-US" sz="1400" dirty="0" smtClean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  <a:latin typeface="华文新魏" panose="02010800040101010101" charset="-122"/>
                  <a:ea typeface="华文新魏" panose="02010800040101010101" charset="-122"/>
                </a:rPr>
                <a:t>教学与管理办公室领取预答辩记录表，</a:t>
              </a:r>
              <a:endParaRPr lang="zh-CN" altLang="en-US" sz="1400" dirty="0" smtClean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  <a:latin typeface="华文新魏" panose="02010800040101010101" charset="-122"/>
                  <a:ea typeface="华文新魏" panose="02010800040101010101" charset="-122"/>
                </a:rPr>
                <a:t>由预答辩秘书填写。</a:t>
              </a:r>
              <a:endParaRPr lang="zh-CN" altLang="en-US" sz="1400" dirty="0" smtClean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4" y="292"/>
              <a:ext cx="13928" cy="10237"/>
              <a:chOff x="24" y="292"/>
              <a:chExt cx="13928" cy="10237"/>
            </a:xfrm>
          </p:grpSpPr>
          <p:sp>
            <p:nvSpPr>
              <p:cNvPr id="148" name=" 148"/>
              <p:cNvSpPr/>
              <p:nvPr/>
            </p:nvSpPr>
            <p:spPr>
              <a:xfrm>
                <a:off x="3757" y="6285"/>
                <a:ext cx="621" cy="132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 rot="0">
                <a:off x="163" y="292"/>
                <a:ext cx="13789" cy="10237"/>
                <a:chOff x="163" y="278"/>
                <a:chExt cx="13789" cy="10237"/>
              </a:xfrm>
            </p:grpSpPr>
            <p:grpSp>
              <p:nvGrpSpPr>
                <p:cNvPr id="22" name="组合 21"/>
                <p:cNvGrpSpPr/>
                <p:nvPr/>
              </p:nvGrpSpPr>
              <p:grpSpPr>
                <a:xfrm>
                  <a:off x="163" y="278"/>
                  <a:ext cx="13789" cy="10237"/>
                  <a:chOff x="163" y="278"/>
                  <a:chExt cx="13789" cy="10237"/>
                </a:xfrm>
              </p:grpSpPr>
              <p:grpSp>
                <p:nvGrpSpPr>
                  <p:cNvPr id="35" name="组合 34"/>
                  <p:cNvGrpSpPr/>
                  <p:nvPr/>
                </p:nvGrpSpPr>
                <p:grpSpPr>
                  <a:xfrm rot="0">
                    <a:off x="1437" y="926"/>
                    <a:ext cx="12515" cy="8125"/>
                    <a:chOff x="3252" y="251"/>
                    <a:chExt cx="12515" cy="8125"/>
                  </a:xfrm>
                </p:grpSpPr>
                <p:sp>
                  <p:nvSpPr>
                    <p:cNvPr id="31" name="圆角矩形 30"/>
                    <p:cNvSpPr/>
                    <p:nvPr/>
                  </p:nvSpPr>
                  <p:spPr>
                    <a:xfrm>
                      <a:off x="4804" y="7445"/>
                      <a:ext cx="4196" cy="931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" name="文本框 1"/>
                    <p:cNvSpPr txBox="1"/>
                    <p:nvPr/>
                  </p:nvSpPr>
                  <p:spPr>
                    <a:xfrm>
                      <a:off x="3965" y="251"/>
                      <a:ext cx="833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接收论文盲审评阅结果（医学院研究生教学与管理办公室通知）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6" name="下箭头 5"/>
                    <p:cNvSpPr/>
                    <p:nvPr/>
                  </p:nvSpPr>
                  <p:spPr>
                    <a:xfrm>
                      <a:off x="5388" y="1717"/>
                      <a:ext cx="184" cy="532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" name=" 7"/>
                    <p:cNvSpPr/>
                    <p:nvPr/>
                  </p:nvSpPr>
                  <p:spPr>
                    <a:xfrm rot="10800000" flipH="1">
                      <a:off x="11839" y="484"/>
                      <a:ext cx="679" cy="119"/>
                    </a:xfrm>
                    <a:custGeom>
                      <a:avLst/>
                      <a:gdLst>
                        <a:gd name="connsiteX0" fmla="*/ 4381875 w 6516714"/>
                        <a:gd name="connsiteY0" fmla="*/ 0 h 2476413"/>
                        <a:gd name="connsiteX1" fmla="*/ 6516714 w 6516714"/>
                        <a:gd name="connsiteY1" fmla="*/ 1238208 h 2476413"/>
                        <a:gd name="connsiteX2" fmla="*/ 4381875 w 6516714"/>
                        <a:gd name="connsiteY2" fmla="*/ 2476413 h 2476413"/>
                        <a:gd name="connsiteX3" fmla="*/ 4381875 w 6516714"/>
                        <a:gd name="connsiteY3" fmla="*/ 2456682 h 2476413"/>
                        <a:gd name="connsiteX4" fmla="*/ 4855462 w 6516714"/>
                        <a:gd name="connsiteY4" fmla="*/ 1644997 h 2476413"/>
                        <a:gd name="connsiteX5" fmla="*/ 0 w 6516714"/>
                        <a:gd name="connsiteY5" fmla="*/ 1238206 h 2476413"/>
                        <a:gd name="connsiteX6" fmla="*/ 4855461 w 6516714"/>
                        <a:gd name="connsiteY6" fmla="*/ 831415 h 2476413"/>
                        <a:gd name="connsiteX7" fmla="*/ 4381875 w 6516714"/>
                        <a:gd name="connsiteY7" fmla="*/ 19731 h 24764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516714" h="2476413">
                          <a:moveTo>
                            <a:pt x="4381875" y="0"/>
                          </a:moveTo>
                          <a:lnTo>
                            <a:pt x="6516714" y="1238208"/>
                          </a:lnTo>
                          <a:lnTo>
                            <a:pt x="4381875" y="2476413"/>
                          </a:lnTo>
                          <a:lnTo>
                            <a:pt x="4381875" y="2456682"/>
                          </a:lnTo>
                          <a:lnTo>
                            <a:pt x="4855462" y="1644997"/>
                          </a:lnTo>
                          <a:lnTo>
                            <a:pt x="0" y="1238206"/>
                          </a:lnTo>
                          <a:lnTo>
                            <a:pt x="4855461" y="831415"/>
                          </a:lnTo>
                          <a:lnTo>
                            <a:pt x="4381875" y="19731"/>
                          </a:ln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>
                        <a:contourClr>
                          <a:srgbClr val="FFFFFF"/>
                        </a:contourClr>
                      </a:sp3d>
                    </a:bodyPr>
                    <a:lstStyle>
                      <a:defPPr>
                        <a:defRPr lang="zh-CN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" name="文本框 7"/>
                    <p:cNvSpPr txBox="1"/>
                    <p:nvPr/>
                  </p:nvSpPr>
                  <p:spPr>
                    <a:xfrm>
                      <a:off x="12599" y="283"/>
                      <a:ext cx="3168" cy="5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结果反馈给导师并进行修改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9" name="文本框 8"/>
                    <p:cNvSpPr txBox="1"/>
                    <p:nvPr/>
                  </p:nvSpPr>
                  <p:spPr>
                    <a:xfrm>
                      <a:off x="4021" y="1217"/>
                      <a:ext cx="396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论文盲</a:t>
                      </a:r>
                      <a:r>
                        <a:rPr lang="zh-CN" altLang="en-US" sz="1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审评阅结果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全部70分以上</a:t>
                      </a:r>
                      <a:endParaRPr lang="zh-CN" altLang="en-US" sz="10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10" name="文本框 9"/>
                    <p:cNvSpPr txBox="1"/>
                    <p:nvPr/>
                  </p:nvSpPr>
                  <p:spPr>
                    <a:xfrm>
                      <a:off x="3965" y="3139"/>
                      <a:ext cx="4628" cy="146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凭导师签字后的答辩申请书至</a:t>
                      </a:r>
                      <a:endParaRPr lang="zh-CN" altLang="en-US" sz="1400" dirty="0" smtClean="0"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研究生教学与管理办公室</a:t>
                      </a:r>
                      <a:r>
                        <a:rPr lang="zh-CN" altLang="en-US" sz="1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领取</a:t>
                      </a:r>
                      <a:endParaRPr lang="zh-CN" altLang="en-US" sz="1400" dirty="0" smtClean="0"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表决票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学位申请书（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份）并填写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11" name="下箭头 10"/>
                    <p:cNvSpPr/>
                    <p:nvPr/>
                  </p:nvSpPr>
                  <p:spPr>
                    <a:xfrm>
                      <a:off x="5350" y="2676"/>
                      <a:ext cx="174" cy="652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" name="文本框 11"/>
                    <p:cNvSpPr txBox="1"/>
                    <p:nvPr/>
                  </p:nvSpPr>
                  <p:spPr>
                    <a:xfrm>
                      <a:off x="4005" y="2189"/>
                      <a:ext cx="532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下载</a:t>
                      </a:r>
                      <a:r>
                        <a:rPr lang="zh-CN" altLang="en-US" sz="1400" u="sng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答辩申请书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（网站通知附件）并填写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15" name="下箭头 14"/>
                    <p:cNvSpPr/>
                    <p:nvPr/>
                  </p:nvSpPr>
                  <p:spPr>
                    <a:xfrm>
                      <a:off x="5333" y="6254"/>
                      <a:ext cx="184" cy="709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7" name="文本框 16"/>
                    <p:cNvSpPr txBox="1"/>
                    <p:nvPr/>
                  </p:nvSpPr>
                  <p:spPr>
                    <a:xfrm>
                      <a:off x="5085" y="5776"/>
                      <a:ext cx="92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b="1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</a:t>
                      </a:r>
                      <a:endParaRPr lang="zh-CN" altLang="en-US" sz="1400" b="1" dirty="0" smtClean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19" name="文本框 18"/>
                    <p:cNvSpPr txBox="1"/>
                    <p:nvPr/>
                  </p:nvSpPr>
                  <p:spPr>
                    <a:xfrm>
                      <a:off x="6383" y="5914"/>
                      <a:ext cx="488" cy="45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  <a:scene3d>
                        <a:camera prst="orthographicFront"/>
                        <a:lightRig rig="threePt" dir="t"/>
                      </a:scene3d>
                    </a:bodyPr>
                    <a:p>
                      <a:pPr algn="l">
                        <a:lnSpc>
                          <a:spcPct val="130000"/>
                        </a:lnSpc>
                      </a:pPr>
                      <a:endParaRPr lang="zh-CN" sz="1000" dirty="0" smtClean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21" name="文本框 20"/>
                    <p:cNvSpPr txBox="1"/>
                    <p:nvPr/>
                  </p:nvSpPr>
                  <p:spPr>
                    <a:xfrm>
                      <a:off x="3252" y="6923"/>
                      <a:ext cx="770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提交学位申请书（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份）、表决票至</a:t>
                      </a:r>
                      <a:r>
                        <a:rPr lang="zh-CN" altLang="en-US" sz="1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研究生教学与管理办公室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2050" name=" 2050"/>
                    <p:cNvSpPr/>
                    <p:nvPr/>
                  </p:nvSpPr>
                  <p:spPr bwMode="auto">
                    <a:xfrm>
                      <a:off x="9544" y="2411"/>
                      <a:ext cx="120" cy="2099"/>
                    </a:xfrm>
                    <a:custGeom>
                      <a:avLst/>
                      <a:gdLst>
                        <a:gd name="T0" fmla="*/ 2147483646 w 41"/>
                        <a:gd name="T1" fmla="*/ 2147483646 h 281"/>
                        <a:gd name="T2" fmla="*/ 2147483646 w 41"/>
                        <a:gd name="T3" fmla="*/ 2147483646 h 281"/>
                        <a:gd name="T4" fmla="*/ 0 w 41"/>
                        <a:gd name="T5" fmla="*/ 0 h 281"/>
                        <a:gd name="T6" fmla="*/ 2147483646 w 41"/>
                        <a:gd name="T7" fmla="*/ 2147483646 h 281"/>
                        <a:gd name="T8" fmla="*/ 2147483646 w 41"/>
                        <a:gd name="T9" fmla="*/ 2147483646 h 281"/>
                        <a:gd name="T10" fmla="*/ 2147483646 w 41"/>
                        <a:gd name="T11" fmla="*/ 2147483646 h 281"/>
                        <a:gd name="T12" fmla="*/ 2147483646 w 41"/>
                        <a:gd name="T13" fmla="*/ 2147483646 h 281"/>
                        <a:gd name="T14" fmla="*/ 2147483646 w 41"/>
                        <a:gd name="T15" fmla="*/ 2147483646 h 281"/>
                        <a:gd name="T16" fmla="*/ 2147483646 w 41"/>
                        <a:gd name="T17" fmla="*/ 2147483646 h 281"/>
                        <a:gd name="T18" fmla="*/ 2147483646 w 41"/>
                        <a:gd name="T19" fmla="*/ 2147483646 h 281"/>
                        <a:gd name="T20" fmla="*/ 2147483646 w 41"/>
                        <a:gd name="T21" fmla="*/ 2147483646 h 281"/>
                        <a:gd name="T22" fmla="*/ 2147483646 w 41"/>
                        <a:gd name="T23" fmla="*/ 2147483646 h 281"/>
                        <a:gd name="T24" fmla="*/ 2147483646 w 41"/>
                        <a:gd name="T25" fmla="*/ 2147483646 h 281"/>
                        <a:gd name="T26" fmla="*/ 0 w 41"/>
                        <a:gd name="T27" fmla="*/ 2147483646 h 281"/>
                        <a:gd name="T28" fmla="*/ 2147483646 w 41"/>
                        <a:gd name="T29" fmla="*/ 2147483646 h 281"/>
                        <a:gd name="T30" fmla="*/ 2147483646 w 41"/>
                        <a:gd name="T31" fmla="*/ 2147483646 h 281"/>
                        <a:gd name="T32" fmla="*/ 2147483646 w 41"/>
                        <a:gd name="T33" fmla="*/ 2147483646 h 281"/>
                        <a:gd name="T34" fmla="*/ 2147483646 w 41"/>
                        <a:gd name="T35" fmla="*/ 2147483646 h 281"/>
                        <a:gd name="T36" fmla="*/ 2147483646 w 41"/>
                        <a:gd name="T37" fmla="*/ 2147483646 h 281"/>
                        <a:gd name="T38" fmla="*/ 2147483646 w 41"/>
                        <a:gd name="T39" fmla="*/ 2147483646 h 281"/>
                        <a:gd name="T40" fmla="*/ 2147483646 w 41"/>
                        <a:gd name="T41" fmla="*/ 2147483646 h 281"/>
                        <a:gd name="T42" fmla="*/ 2147483646 w 41"/>
                        <a:gd name="T43" fmla="*/ 2147483646 h 281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41" h="281">
                          <a:moveTo>
                            <a:pt x="15" y="41"/>
                          </a:moveTo>
                          <a:cubicBezTo>
                            <a:pt x="15" y="29"/>
                            <a:pt x="13" y="19"/>
                            <a:pt x="11" y="13"/>
                          </a:cubicBezTo>
                          <a:cubicBezTo>
                            <a:pt x="9" y="7"/>
                            <a:pt x="5" y="2"/>
                            <a:pt x="0" y="0"/>
                          </a:cubicBezTo>
                          <a:cubicBezTo>
                            <a:pt x="10" y="0"/>
                            <a:pt x="17" y="3"/>
                            <a:pt x="21" y="9"/>
                          </a:cubicBezTo>
                          <a:cubicBezTo>
                            <a:pt x="25" y="14"/>
                            <a:pt x="27" y="27"/>
                            <a:pt x="27" y="45"/>
                          </a:cubicBezTo>
                          <a:cubicBezTo>
                            <a:pt x="27" y="103"/>
                            <a:pt x="27" y="103"/>
                            <a:pt x="27" y="103"/>
                          </a:cubicBezTo>
                          <a:cubicBezTo>
                            <a:pt x="27" y="114"/>
                            <a:pt x="28" y="122"/>
                            <a:pt x="30" y="128"/>
                          </a:cubicBezTo>
                          <a:cubicBezTo>
                            <a:pt x="32" y="134"/>
                            <a:pt x="35" y="138"/>
                            <a:pt x="41" y="141"/>
                          </a:cubicBezTo>
                          <a:cubicBezTo>
                            <a:pt x="35" y="143"/>
                            <a:pt x="31" y="147"/>
                            <a:pt x="30" y="153"/>
                          </a:cubicBezTo>
                          <a:cubicBezTo>
                            <a:pt x="28" y="158"/>
                            <a:pt x="27" y="167"/>
                            <a:pt x="27" y="179"/>
                          </a:cubicBezTo>
                          <a:cubicBezTo>
                            <a:pt x="27" y="232"/>
                            <a:pt x="27" y="232"/>
                            <a:pt x="27" y="232"/>
                          </a:cubicBezTo>
                          <a:cubicBezTo>
                            <a:pt x="27" y="245"/>
                            <a:pt x="26" y="255"/>
                            <a:pt x="25" y="262"/>
                          </a:cubicBezTo>
                          <a:cubicBezTo>
                            <a:pt x="23" y="269"/>
                            <a:pt x="20" y="274"/>
                            <a:pt x="16" y="277"/>
                          </a:cubicBezTo>
                          <a:cubicBezTo>
                            <a:pt x="12" y="279"/>
                            <a:pt x="7" y="281"/>
                            <a:pt x="0" y="281"/>
                          </a:cubicBezTo>
                          <a:cubicBezTo>
                            <a:pt x="5" y="279"/>
                            <a:pt x="9" y="274"/>
                            <a:pt x="11" y="268"/>
                          </a:cubicBezTo>
                          <a:cubicBezTo>
                            <a:pt x="13" y="261"/>
                            <a:pt x="15" y="252"/>
                            <a:pt x="15" y="240"/>
                          </a:cubicBezTo>
                          <a:cubicBezTo>
                            <a:pt x="15" y="186"/>
                            <a:pt x="15" y="186"/>
                            <a:pt x="15" y="186"/>
                          </a:cubicBezTo>
                          <a:cubicBezTo>
                            <a:pt x="15" y="172"/>
                            <a:pt x="15" y="162"/>
                            <a:pt x="17" y="155"/>
                          </a:cubicBezTo>
                          <a:cubicBezTo>
                            <a:pt x="19" y="148"/>
                            <a:pt x="23" y="144"/>
                            <a:pt x="29" y="141"/>
                          </a:cubicBezTo>
                          <a:cubicBezTo>
                            <a:pt x="23" y="138"/>
                            <a:pt x="19" y="133"/>
                            <a:pt x="17" y="127"/>
                          </a:cubicBezTo>
                          <a:cubicBezTo>
                            <a:pt x="15" y="121"/>
                            <a:pt x="15" y="111"/>
                            <a:pt x="15" y="98"/>
                          </a:cubicBezTo>
                          <a:lnTo>
                            <a:pt x="15" y="41"/>
                          </a:lnTo>
                          <a:close/>
                        </a:path>
                      </a:pathLst>
                    </a:custGeom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</a14:hiddenLine>
                      </a:ext>
                    </a:extLst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zh-CN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25" name="文本框 24"/>
                    <p:cNvSpPr txBox="1"/>
                    <p:nvPr/>
                  </p:nvSpPr>
                  <p:spPr>
                    <a:xfrm>
                      <a:off x="9902" y="3972"/>
                      <a:ext cx="488" cy="5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p>
                      <a:pPr>
                        <a:lnSpc>
                          <a:spcPct val="130000"/>
                        </a:lnSpc>
                      </a:pPr>
                      <a:endParaRPr lang="en-US" altLang="zh-CN" sz="12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30" name="文本框 29"/>
                    <p:cNvSpPr txBox="1"/>
                    <p:nvPr/>
                  </p:nvSpPr>
                  <p:spPr>
                    <a:xfrm>
                      <a:off x="4750" y="7412"/>
                      <a:ext cx="5115" cy="8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答辩时</a:t>
                      </a:r>
                      <a:r>
                        <a:rPr lang="zh-CN" altLang="en-US" sz="1200" u="sng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务必</a:t>
                      </a: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提醒秘书和答辩委员在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学位申请书的相应位置</a:t>
                      </a:r>
                      <a:r>
                        <a:rPr lang="zh-CN" altLang="en-US" sz="1200" u="sng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填写和签字！</a:t>
                      </a:r>
                      <a:endParaRPr lang="zh-CN" altLang="en-US" sz="1200" u="sng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207" name=" 207"/>
                    <p:cNvSpPr/>
                    <p:nvPr/>
                  </p:nvSpPr>
                  <p:spPr>
                    <a:xfrm>
                      <a:off x="4184" y="7423"/>
                      <a:ext cx="602" cy="367"/>
                    </a:xfrm>
                    <a:prstGeom prst="triangle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3">
                      <a:schemeClr val="accent3"/>
                    </a:fillRef>
                    <a:effectRef idx="2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zh-CN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32" name="圆角矩形 31"/>
                    <p:cNvSpPr/>
                    <p:nvPr/>
                  </p:nvSpPr>
                  <p:spPr>
                    <a:xfrm>
                      <a:off x="5145" y="4112"/>
                      <a:ext cx="1476" cy="388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" name="圆角矩形 32"/>
                    <p:cNvSpPr/>
                    <p:nvPr/>
                  </p:nvSpPr>
                  <p:spPr>
                    <a:xfrm>
                      <a:off x="4694" y="2320"/>
                      <a:ext cx="1476" cy="388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圆角矩形 33"/>
                    <p:cNvSpPr/>
                    <p:nvPr/>
                  </p:nvSpPr>
                  <p:spPr>
                    <a:xfrm flipV="1">
                      <a:off x="4116" y="4080"/>
                      <a:ext cx="854" cy="452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" name="组合 38"/>
                  <p:cNvGrpSpPr/>
                  <p:nvPr/>
                </p:nvGrpSpPr>
                <p:grpSpPr>
                  <a:xfrm rot="0">
                    <a:off x="5614" y="278"/>
                    <a:ext cx="3291" cy="647"/>
                    <a:chOff x="4774" y="188"/>
                    <a:chExt cx="3291" cy="647"/>
                  </a:xfrm>
                </p:grpSpPr>
                <p:sp>
                  <p:nvSpPr>
                    <p:cNvPr id="36" name="文本框 35"/>
                    <p:cNvSpPr txBox="1"/>
                    <p:nvPr/>
                  </p:nvSpPr>
                  <p:spPr>
                    <a:xfrm>
                      <a:off x="4805" y="188"/>
                      <a:ext cx="3260" cy="64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600" u="sng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盲审合格后流程</a:t>
                      </a:r>
                      <a:endParaRPr lang="zh-CN" altLang="en-US" sz="1600" u="sng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38" name="圆角矩形 37"/>
                    <p:cNvSpPr/>
                    <p:nvPr/>
                  </p:nvSpPr>
                  <p:spPr>
                    <a:xfrm flipV="1">
                      <a:off x="4774" y="283"/>
                      <a:ext cx="2964" cy="452"/>
                    </a:xfrm>
                    <a:prstGeom prst="roundRect">
                      <a:avLst/>
                    </a:prstGeom>
                    <a:noFill/>
                    <a:ln w="47625" cmpd="sng">
                      <a:solidFill>
                        <a:srgbClr val="FF0000"/>
                      </a:solidFill>
                      <a:prstDash val="solid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3" name="文本框 2"/>
                  <p:cNvSpPr txBox="1"/>
                  <p:nvPr/>
                </p:nvSpPr>
                <p:spPr>
                  <a:xfrm>
                    <a:off x="163" y="9051"/>
                    <a:ext cx="13588" cy="14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p>
                    <a:pPr algn="l">
                      <a:lnSpc>
                        <a:spcPct val="130000"/>
                      </a:lnSpc>
                    </a:pPr>
                    <a:r>
                      <a:rPr lang="en-US" altLang="zh-CN" sz="1400" dirty="0" smtClean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※※</a:t>
                    </a:r>
                    <a:r>
                      <a:rPr lang="zh-CN" altLang="en-US" sz="1400" dirty="0" smtClean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同时提交：</a:t>
                    </a:r>
                    <a:endParaRPr lang="zh-CN" altLang="en-US" sz="1400" dirty="0" smtClean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  <a:p>
                    <a:pPr algn="l">
                      <a:lnSpc>
                        <a:spcPct val="130000"/>
                      </a:lnSpc>
                    </a:pP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学硕</a:t>
                    </a:r>
                    <a:r>
                      <a:rPr lang="en-US" altLang="zh-CN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/</a:t>
                    </a: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博：科研记录本</a:t>
                    </a:r>
                    <a:r>
                      <a:rPr lang="zh-CN" altLang="en-US" sz="1400" dirty="0" smtClean="0"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rPr>
                      <a:t>、学术研讨与学术报告本</a:t>
                    </a: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、科研成果原件审核（前期已完成）、预答辩记录表（博士）</a:t>
                    </a:r>
                    <a:endPara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  <a:p>
                    <a:pPr algn="l">
                      <a:lnSpc>
                        <a:spcPct val="130000"/>
                      </a:lnSpc>
                    </a:pP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专硕：</a:t>
                    </a: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rPr>
                      <a:t>已发论文复印件（导师签字）；</a:t>
                    </a:r>
                    <a:r>
                      <a:rPr lang="zh-CN" altLang="en-US" sz="1400" u="sng" dirty="0" smtClean="0"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rPr>
                      <a:t>中药学专业</a:t>
                    </a:r>
                    <a:r>
                      <a:rPr lang="zh-CN" altLang="en-US" sz="1400" dirty="0" smtClean="0"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rPr>
                      <a:t>另需提交科研记录本。</a:t>
                    </a:r>
                    <a:endPara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endParaRPr>
                  </a:p>
                </p:txBody>
              </p:sp>
            </p:grpSp>
            <p:sp>
              <p:nvSpPr>
                <p:cNvPr id="16" name="文本框 15"/>
                <p:cNvSpPr txBox="1"/>
                <p:nvPr/>
              </p:nvSpPr>
              <p:spPr>
                <a:xfrm>
                  <a:off x="4364" y="6049"/>
                  <a:ext cx="9387" cy="52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【博士】正式答辩前</a:t>
                  </a:r>
                  <a:r>
                    <a:rPr lang="en-US" altLang="zh-CN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</a:t>
                  </a: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天将答辩公告电子版发</a:t>
                  </a:r>
                  <a:r>
                    <a:rPr lang="zh-CN" altLang="en-US" sz="12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研究生教学与管理办公室</a:t>
                  </a:r>
                  <a:endPara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sp>
            <p:nvSpPr>
              <p:cNvPr id="24" name=" 148"/>
              <p:cNvSpPr/>
              <p:nvPr/>
            </p:nvSpPr>
            <p:spPr>
              <a:xfrm>
                <a:off x="7879" y="4078"/>
                <a:ext cx="860" cy="119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9" name="下箭头 28"/>
              <p:cNvSpPr/>
              <p:nvPr/>
            </p:nvSpPr>
            <p:spPr>
              <a:xfrm>
                <a:off x="3523" y="5344"/>
                <a:ext cx="180" cy="1259"/>
              </a:xfrm>
              <a:prstGeom prst="downArrow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7" name=" 148"/>
              <p:cNvSpPr/>
              <p:nvPr/>
            </p:nvSpPr>
            <p:spPr>
              <a:xfrm>
                <a:off x="3710" y="5739"/>
                <a:ext cx="985" cy="175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4540" y="5507"/>
                <a:ext cx="6888" cy="5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tx1"/>
                    </a:solidFill>
                    <a:latin typeface="+mn-ea"/>
                  </a:rPr>
                  <a:t>管理系统（学生）：学位授予数据核对、学位申请书（</a:t>
                </a:r>
                <a:r>
                  <a:rPr lang="en-US" altLang="zh-CN" sz="1200" dirty="0" smtClean="0">
                    <a:solidFill>
                      <a:schemeClr val="tx1"/>
                    </a:solidFill>
                    <a:latin typeface="+mn-ea"/>
                  </a:rPr>
                  <a:t>1-2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+mn-ea"/>
                  </a:rPr>
                  <a:t>页）</a:t>
                </a:r>
                <a:endParaRPr lang="zh-CN" altLang="en-US" sz="12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41" name=" 148"/>
              <p:cNvSpPr/>
              <p:nvPr/>
            </p:nvSpPr>
            <p:spPr>
              <a:xfrm>
                <a:off x="3700" y="7210"/>
                <a:ext cx="985" cy="175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4712" y="6831"/>
                <a:ext cx="8583" cy="8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管理系统流程（答辩秘书）：答辩结果录入</a:t>
                </a:r>
                <a:r>
                  <a:rPr lang="en-US" altLang="zh-CN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lang="zh-CN" altLang="en-US" sz="1200" b="1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（</a:t>
                </a:r>
                <a:r>
                  <a:rPr lang="zh-CN" altLang="en-US" sz="1200" b="1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研究生教学与管理办公室</a:t>
                </a:r>
                <a:r>
                  <a:rPr lang="zh-CN" altLang="en-US" sz="1200" b="1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审核）</a:t>
                </a:r>
                <a:endParaRPr lang="zh-CN" altLang="en-US" sz="12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l">
                  <a:lnSpc>
                    <a:spcPct val="130000"/>
                  </a:lnSpc>
                </a:pPr>
                <a:r>
                  <a:rPr lang="en-US" altLang="zh-CN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--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答辩决议录入</a:t>
                </a:r>
                <a:endParaRPr lang="zh-CN" altLang="en-US" sz="12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24" y="5664"/>
                <a:ext cx="2911" cy="77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>
                  <a:lnSpc>
                    <a:spcPct val="130000"/>
                  </a:lnSpc>
                </a:pPr>
                <a:r>
                  <a:rPr lang="zh-CN"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转发给导师：</a:t>
                </a:r>
                <a:r>
                  <a:rPr lang="zh-CN" altLang="en-US"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《</a:t>
                </a:r>
                <a:r>
                  <a:rPr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扬州大学博士、硕士学位授予工作细则</a:t>
                </a:r>
                <a:r>
                  <a:rPr lang="zh-CN"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》</a:t>
                </a:r>
                <a:endParaRPr sz="1000" dirty="0" smtClean="0"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13" y="5664"/>
                <a:ext cx="2837" cy="75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7" name=" 148"/>
              <p:cNvSpPr/>
              <p:nvPr/>
            </p:nvSpPr>
            <p:spPr>
              <a:xfrm rot="10800000">
                <a:off x="2935" y="5981"/>
                <a:ext cx="621" cy="132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下箭头 47"/>
              <p:cNvSpPr/>
              <p:nvPr/>
            </p:nvSpPr>
            <p:spPr>
              <a:xfrm>
                <a:off x="3551" y="1380"/>
                <a:ext cx="206" cy="695"/>
              </a:xfrm>
              <a:prstGeom prst="downArrow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~KEFO{B4DO}@Q[@GI1}JP3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" y="316230"/>
            <a:ext cx="8954135" cy="2233930"/>
          </a:xfrm>
          <a:prstGeom prst="rect">
            <a:avLst/>
          </a:prstGeom>
        </p:spPr>
      </p:pic>
      <p:pic>
        <p:nvPicPr>
          <p:cNvPr id="3" name="图片 2" descr="~Q%K){SY346P1FK~93}7)}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" y="2644775"/>
            <a:ext cx="8878570" cy="301498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-6350" y="452755"/>
            <a:ext cx="9011920" cy="5852160"/>
            <a:chOff x="-10" y="713"/>
            <a:chExt cx="14192" cy="9216"/>
          </a:xfrm>
        </p:grpSpPr>
        <p:sp>
          <p:nvSpPr>
            <p:cNvPr id="3" name="文本框 2"/>
            <p:cNvSpPr txBox="1"/>
            <p:nvPr/>
          </p:nvSpPr>
          <p:spPr>
            <a:xfrm>
              <a:off x="-10" y="5628"/>
              <a:ext cx="2208" cy="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此处勿忘记填</a:t>
              </a:r>
              <a:endPara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0" name=" 160"/>
            <p:cNvSpPr/>
            <p:nvPr/>
          </p:nvSpPr>
          <p:spPr>
            <a:xfrm>
              <a:off x="930" y="4535"/>
              <a:ext cx="1269" cy="1093"/>
            </a:xfrm>
            <a:custGeom>
              <a:avLst/>
              <a:gdLst>
                <a:gd name="connsiteX0" fmla="*/ 2723651 w 2860172"/>
                <a:gd name="connsiteY0" fmla="*/ 817 h 2023853"/>
                <a:gd name="connsiteX1" fmla="*/ 2826935 w 2860172"/>
                <a:gd name="connsiteY1" fmla="*/ 33337 h 2023853"/>
                <a:gd name="connsiteX2" fmla="*/ 2829774 w 2860172"/>
                <a:gd name="connsiteY2" fmla="*/ 35326 h 2023853"/>
                <a:gd name="connsiteX3" fmla="*/ 2849613 w 2860172"/>
                <a:gd name="connsiteY3" fmla="*/ 185007 h 2023853"/>
                <a:gd name="connsiteX4" fmla="*/ 2807494 w 2860172"/>
                <a:gd name="connsiteY4" fmla="*/ 326285 h 2023853"/>
                <a:gd name="connsiteX5" fmla="*/ 2480152 w 2860172"/>
                <a:gd name="connsiteY5" fmla="*/ 1326140 h 2023853"/>
                <a:gd name="connsiteX6" fmla="*/ 2479216 w 2860172"/>
                <a:gd name="connsiteY6" fmla="*/ 1322755 h 2023853"/>
                <a:gd name="connsiteX7" fmla="*/ 2348905 w 2860172"/>
                <a:gd name="connsiteY7" fmla="*/ 1721466 h 2023853"/>
                <a:gd name="connsiteX8" fmla="*/ 2280556 w 2860172"/>
                <a:gd name="connsiteY8" fmla="*/ 1058272 h 2023853"/>
                <a:gd name="connsiteX9" fmla="*/ 2226338 w 2860172"/>
                <a:gd name="connsiteY9" fmla="*/ 1103673 h 2023853"/>
                <a:gd name="connsiteX10" fmla="*/ 0 w 2860172"/>
                <a:gd name="connsiteY10" fmla="*/ 2023853 h 2023853"/>
                <a:gd name="connsiteX11" fmla="*/ 1702841 w 2860172"/>
                <a:gd name="connsiteY11" fmla="*/ 735848 h 2023853"/>
                <a:gd name="connsiteX12" fmla="*/ 1811294 w 2860172"/>
                <a:gd name="connsiteY12" fmla="*/ 575004 h 2023853"/>
                <a:gd name="connsiteX13" fmla="*/ 1151281 w 2860172"/>
                <a:gd name="connsiteY13" fmla="*/ 506068 h 2023853"/>
                <a:gd name="connsiteX14" fmla="*/ 2640411 w 2860172"/>
                <a:gd name="connsiteY14" fmla="*/ 20803 h 2023853"/>
                <a:gd name="connsiteX15" fmla="*/ 2675299 w 2860172"/>
                <a:gd name="connsiteY15" fmla="*/ 10454 h 2023853"/>
                <a:gd name="connsiteX16" fmla="*/ 2723651 w 2860172"/>
                <a:gd name="connsiteY16" fmla="*/ 817 h 202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60172" h="2023853">
                  <a:moveTo>
                    <a:pt x="2723651" y="817"/>
                  </a:moveTo>
                  <a:cubicBezTo>
                    <a:pt x="2768908" y="-3349"/>
                    <a:pt x="2804496" y="8545"/>
                    <a:pt x="2826935" y="33337"/>
                  </a:cubicBezTo>
                  <a:cubicBezTo>
                    <a:pt x="2828146" y="33729"/>
                    <a:pt x="2828970" y="34520"/>
                    <a:pt x="2829774" y="35326"/>
                  </a:cubicBezTo>
                  <a:cubicBezTo>
                    <a:pt x="2860445" y="66039"/>
                    <a:pt x="2869482" y="118360"/>
                    <a:pt x="2849613" y="185007"/>
                  </a:cubicBezTo>
                  <a:lnTo>
                    <a:pt x="2807494" y="326285"/>
                  </a:lnTo>
                  <a:lnTo>
                    <a:pt x="2480152" y="1326140"/>
                  </a:lnTo>
                  <a:lnTo>
                    <a:pt x="2479216" y="1322755"/>
                  </a:lnTo>
                  <a:lnTo>
                    <a:pt x="2348905" y="1721466"/>
                  </a:lnTo>
                  <a:lnTo>
                    <a:pt x="2280556" y="1058272"/>
                  </a:lnTo>
                  <a:lnTo>
                    <a:pt x="2226338" y="1103673"/>
                  </a:lnTo>
                  <a:cubicBezTo>
                    <a:pt x="1323053" y="1809646"/>
                    <a:pt x="162385" y="2005519"/>
                    <a:pt x="0" y="2023853"/>
                  </a:cubicBezTo>
                  <a:cubicBezTo>
                    <a:pt x="722027" y="1807246"/>
                    <a:pt x="1311081" y="1275400"/>
                    <a:pt x="1702841" y="735848"/>
                  </a:cubicBezTo>
                  <a:lnTo>
                    <a:pt x="1811294" y="575004"/>
                  </a:lnTo>
                  <a:lnTo>
                    <a:pt x="1151281" y="506068"/>
                  </a:lnTo>
                  <a:lnTo>
                    <a:pt x="2640411" y="20803"/>
                  </a:lnTo>
                  <a:lnTo>
                    <a:pt x="2675299" y="10454"/>
                  </a:lnTo>
                  <a:cubicBezTo>
                    <a:pt x="2692405" y="5379"/>
                    <a:pt x="2708565" y="2206"/>
                    <a:pt x="2723651" y="81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-10" y="713"/>
              <a:ext cx="14192" cy="9216"/>
              <a:chOff x="-10" y="713"/>
              <a:chExt cx="14192" cy="9216"/>
            </a:xfrm>
          </p:grpSpPr>
          <p:pic>
            <p:nvPicPr>
              <p:cNvPr id="2" name="图片 1" descr="答辩秘书-答辩结果录入11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10" y="713"/>
                <a:ext cx="14193" cy="8467"/>
              </a:xfrm>
              <a:prstGeom prst="rect">
                <a:avLst/>
              </a:prstGeom>
            </p:spPr>
          </p:pic>
          <p:sp>
            <p:nvSpPr>
              <p:cNvPr id="4" name="文本框 3"/>
              <p:cNvSpPr txBox="1"/>
              <p:nvPr/>
            </p:nvSpPr>
            <p:spPr>
              <a:xfrm>
                <a:off x="3254" y="9283"/>
                <a:ext cx="3168" cy="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【答辩秘书的界面】</a:t>
                </a:r>
                <a:endPara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4322" y="3914"/>
              <a:ext cx="453" cy="5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322" y="3846"/>
              <a:ext cx="1316" cy="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80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校双盲</a:t>
              </a:r>
              <a:r>
                <a:rPr lang="en-US" altLang="zh-CN" sz="80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/</a:t>
              </a:r>
              <a:r>
                <a:rPr lang="zh-CN" altLang="en-US" sz="80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院双盲</a:t>
              </a:r>
              <a:endParaRPr lang="zh-CN" altLang="en-US" sz="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007860" y="2442210"/>
            <a:ext cx="1579880" cy="4914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校双盲成绩处写等级</a:t>
            </a:r>
            <a:endParaRPr lang="zh-CN" altLang="en-US" sz="1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院双盲成绩处写具体分值</a:t>
            </a:r>
            <a:endParaRPr lang="zh-CN" altLang="en-US" sz="1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782445" y="2915285"/>
            <a:ext cx="3876675" cy="76962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4605" y="-17780"/>
            <a:ext cx="8971280" cy="6167755"/>
            <a:chOff x="23" y="272"/>
            <a:chExt cx="14128" cy="9713"/>
          </a:xfrm>
        </p:grpSpPr>
        <p:pic>
          <p:nvPicPr>
            <p:cNvPr id="3" name="图片 2" descr="答辩秘书-答辩决议录入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" y="272"/>
              <a:ext cx="14128" cy="8075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38" y="8586"/>
              <a:ext cx="3168" cy="64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【答辩秘书的界面】</a:t>
              </a:r>
              <a:endParaRPr lang="zh-CN" altLang="en-US" sz="1600" dirty="0" smtClean="0">
                <a:solidFill>
                  <a:srgbClr val="757575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02" y="9338"/>
              <a:ext cx="11168" cy="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注意：做此步前，需要联系研究生教学与管理办公室审核答辩结果后才可录入</a:t>
              </a:r>
              <a:endPara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310" y="3510915"/>
            <a:ext cx="4801235" cy="186055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380105" y="185420"/>
            <a:ext cx="2214880" cy="4108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学生答辩申请（学生）</a:t>
            </a:r>
            <a:endParaRPr lang="zh-CN" altLang="en-US" sz="16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80105" y="845820"/>
            <a:ext cx="3950970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答辩申请审核（研究生教学与管理办公室）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80105" y="2813050"/>
            <a:ext cx="339915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学位管理（分委员会信息维护）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80105" y="3450590"/>
            <a:ext cx="465328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答辩委员会信息维护（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研究生教学与管理办公室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80105" y="4095750"/>
            <a:ext cx="2519680" cy="4508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学历生答辩分组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（秘书）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80105" y="4865370"/>
            <a:ext cx="204279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答辩结果录入（秘书）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80105" y="5586095"/>
            <a:ext cx="454914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答辩结果审核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研究生教学与管理办公室）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380105" y="6176010"/>
            <a:ext cx="4549140" cy="65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l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生成上会讨论名单</a:t>
            </a:r>
            <a:r>
              <a:rPr lang="zh-CN" altLang="en-US" sz="1600" dirty="0" smtClean="0">
                <a:solidFill>
                  <a:schemeClr val="tx1">
                    <a:lumMod val="50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（研究生教学与管理办公室）</a:t>
            </a:r>
            <a:endParaRPr lang="zh-CN" altLang="en-US" sz="16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9220" y="3223895"/>
            <a:ext cx="2722880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管理系统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学位申请环节流程</a:t>
            </a:r>
            <a:endParaRPr lang="zh-CN" altLang="en-US" sz="16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50" name=" 2050"/>
          <p:cNvSpPr/>
          <p:nvPr/>
        </p:nvSpPr>
        <p:spPr bwMode="auto">
          <a:xfrm flipH="1">
            <a:off x="2832100" y="389255"/>
            <a:ext cx="347345" cy="621855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accent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lvl="0" algn="l"/>
            <a:endParaRPr lang="zh-CN" altLang="en-US"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80105" y="1515110"/>
            <a:ext cx="265493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学位授予数据核对（学生）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80105" y="2166620"/>
            <a:ext cx="4653280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学位信息审核、上报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（研究生教学与管理办公室）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9" name="下箭头 48"/>
          <p:cNvSpPr/>
          <p:nvPr/>
        </p:nvSpPr>
        <p:spPr>
          <a:xfrm>
            <a:off x="4003040" y="61658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下箭头 49"/>
          <p:cNvSpPr/>
          <p:nvPr/>
        </p:nvSpPr>
        <p:spPr>
          <a:xfrm>
            <a:off x="4003040" y="126555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51" name="下箭头 50"/>
          <p:cNvSpPr/>
          <p:nvPr/>
        </p:nvSpPr>
        <p:spPr>
          <a:xfrm>
            <a:off x="4003040" y="322135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52" name="下箭头 51"/>
          <p:cNvSpPr/>
          <p:nvPr/>
        </p:nvSpPr>
        <p:spPr>
          <a:xfrm>
            <a:off x="4003040" y="387540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53" name="下箭头 52"/>
          <p:cNvSpPr/>
          <p:nvPr/>
        </p:nvSpPr>
        <p:spPr>
          <a:xfrm>
            <a:off x="4003040" y="460057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54" name="下箭头 53"/>
          <p:cNvSpPr/>
          <p:nvPr/>
        </p:nvSpPr>
        <p:spPr>
          <a:xfrm>
            <a:off x="4030980" y="5347970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55" name="下箭头 54"/>
          <p:cNvSpPr/>
          <p:nvPr/>
        </p:nvSpPr>
        <p:spPr>
          <a:xfrm>
            <a:off x="4030980" y="607758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56" name="下箭头 55"/>
          <p:cNvSpPr/>
          <p:nvPr/>
        </p:nvSpPr>
        <p:spPr>
          <a:xfrm>
            <a:off x="4004310" y="255714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下箭头 56"/>
          <p:cNvSpPr/>
          <p:nvPr/>
        </p:nvSpPr>
        <p:spPr>
          <a:xfrm>
            <a:off x="4005580" y="192595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625" y="342900"/>
            <a:ext cx="4034790" cy="6172835"/>
          </a:xfrm>
          <a:prstGeom prst="rect">
            <a:avLst/>
          </a:prstGeom>
        </p:spPr>
      </p:pic>
      <p:sp>
        <p:nvSpPr>
          <p:cNvPr id="135" name=" 135"/>
          <p:cNvSpPr/>
          <p:nvPr/>
        </p:nvSpPr>
        <p:spPr>
          <a:xfrm>
            <a:off x="2925445" y="3063240"/>
            <a:ext cx="1332230" cy="73152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2825" y="3996055"/>
            <a:ext cx="221488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答辩秘书需提供手机号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_Y7VZ4KRV4}K7(OWB5}DRGJ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/>
                </a14:imgProps>
              </a:ext>
            </a:extLst>
          </a:blip>
          <a:srcRect/>
          <a:stretch>
            <a:fillRect/>
          </a:stretch>
        </p:blipFill>
        <p:spPr>
          <a:xfrm>
            <a:off x="4328795" y="50800"/>
            <a:ext cx="4185285" cy="3440430"/>
          </a:xfrm>
          <a:prstGeom prst="rect">
            <a:avLst/>
          </a:prstGeom>
        </p:spPr>
      </p:pic>
      <p:pic>
        <p:nvPicPr>
          <p:cNvPr id="7" name="图片 6" descr="`WR`Q`V]3C8G[U1LC82RG1D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</a:extLst>
          </a:blip>
          <a:srcRect/>
          <a:stretch>
            <a:fillRect/>
          </a:stretch>
        </p:blipFill>
        <p:spPr>
          <a:xfrm>
            <a:off x="4337685" y="3491230"/>
            <a:ext cx="4012565" cy="335788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" name="组合 23"/>
          <p:cNvGrpSpPr/>
          <p:nvPr/>
        </p:nvGrpSpPr>
        <p:grpSpPr>
          <a:xfrm>
            <a:off x="2225040" y="167005"/>
            <a:ext cx="4860290" cy="6480175"/>
            <a:chOff x="-25" y="197"/>
            <a:chExt cx="7654" cy="10205"/>
          </a:xfrm>
        </p:grpSpPr>
        <p:pic>
          <p:nvPicPr>
            <p:cNvPr id="22" name="图片 21" descr="ZTUX~]ROH(N8_4R`CZWWJGU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5" y="197"/>
              <a:ext cx="7655" cy="7293"/>
            </a:xfrm>
            <a:prstGeom prst="rect">
              <a:avLst/>
            </a:prstGeom>
          </p:spPr>
        </p:pic>
        <p:pic>
          <p:nvPicPr>
            <p:cNvPr id="23" name="图片 22" descr="EC68A}1F1KQSB}`S(X44Z$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5" y="7490"/>
              <a:ext cx="7655" cy="291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156210" y="742950"/>
            <a:ext cx="206883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硕士答辩程序</a:t>
            </a:r>
            <a:endParaRPr lang="zh-CN" altLang="en-US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" name="图片 24" descr="JU`TDL9@NZ@`B}~1}YAE}0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" y="182880"/>
            <a:ext cx="4588510" cy="4845685"/>
          </a:xfrm>
          <a:prstGeom prst="rect">
            <a:avLst/>
          </a:prstGeom>
        </p:spPr>
      </p:pic>
      <p:pic>
        <p:nvPicPr>
          <p:cNvPr id="26" name="图片 25" descr="$W$VMV(`[GV8C]VJS0RYC(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225" y="2099310"/>
            <a:ext cx="4377690" cy="3444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72735" y="447675"/>
            <a:ext cx="2585720" cy="9709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博士答辩程序</a:t>
            </a:r>
            <a:endParaRPr lang="zh-CN" altLang="en-US" sz="1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686435" y="655955"/>
            <a:ext cx="4953635" cy="506730"/>
          </a:xfrm>
          <a:prstGeom prst="rect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6295" y="693420"/>
            <a:ext cx="468122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答辩前，凭答辩申请书到研究生办公室领取表决票</a:t>
            </a:r>
            <a:endParaRPr lang="zh-CN" altLang="en-US" sz="1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 rot="0">
            <a:off x="519430" y="1162685"/>
            <a:ext cx="7605395" cy="5535295"/>
            <a:chOff x="831" y="1831"/>
            <a:chExt cx="11977" cy="8717"/>
          </a:xfrm>
        </p:grpSpPr>
        <p:grpSp>
          <p:nvGrpSpPr>
            <p:cNvPr id="7" name="组合 6"/>
            <p:cNvGrpSpPr/>
            <p:nvPr/>
          </p:nvGrpSpPr>
          <p:grpSpPr>
            <a:xfrm rot="0">
              <a:off x="831" y="1831"/>
              <a:ext cx="11977" cy="8717"/>
              <a:chOff x="831" y="1831"/>
              <a:chExt cx="11977" cy="8717"/>
            </a:xfrm>
          </p:grpSpPr>
          <p:pic>
            <p:nvPicPr>
              <p:cNvPr id="3" name="图片 2" descr="N$BR2D452ERWNDR~RZFPG0W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31" y="1831"/>
                <a:ext cx="11977" cy="8717"/>
              </a:xfrm>
              <a:prstGeom prst="rect">
                <a:avLst/>
              </a:prstGeom>
            </p:spPr>
          </p:pic>
          <p:sp>
            <p:nvSpPr>
              <p:cNvPr id="5" name="矩形 4"/>
              <p:cNvSpPr/>
              <p:nvPr/>
            </p:nvSpPr>
            <p:spPr>
              <a:xfrm>
                <a:off x="2216" y="5418"/>
                <a:ext cx="9510" cy="112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35" name=" 135"/>
              <p:cNvSpPr/>
              <p:nvPr/>
            </p:nvSpPr>
            <p:spPr>
              <a:xfrm rot="17880000">
                <a:off x="2353" y="4452"/>
                <a:ext cx="1462" cy="743"/>
              </a:xfrm>
              <a:custGeom>
                <a:avLst/>
                <a:gdLst>
                  <a:gd name="connsiteX0" fmla="*/ 4381875 w 6516714"/>
                  <a:gd name="connsiteY0" fmla="*/ 0 h 2476413"/>
                  <a:gd name="connsiteX1" fmla="*/ 6516714 w 6516714"/>
                  <a:gd name="connsiteY1" fmla="*/ 1238208 h 2476413"/>
                  <a:gd name="connsiteX2" fmla="*/ 4381875 w 6516714"/>
                  <a:gd name="connsiteY2" fmla="*/ 2476413 h 2476413"/>
                  <a:gd name="connsiteX3" fmla="*/ 4381875 w 6516714"/>
                  <a:gd name="connsiteY3" fmla="*/ 2456682 h 2476413"/>
                  <a:gd name="connsiteX4" fmla="*/ 4855462 w 6516714"/>
                  <a:gd name="connsiteY4" fmla="*/ 1644997 h 2476413"/>
                  <a:gd name="connsiteX5" fmla="*/ 0 w 6516714"/>
                  <a:gd name="connsiteY5" fmla="*/ 1238206 h 2476413"/>
                  <a:gd name="connsiteX6" fmla="*/ 4855461 w 6516714"/>
                  <a:gd name="connsiteY6" fmla="*/ 831415 h 2476413"/>
                  <a:gd name="connsiteX7" fmla="*/ 4381875 w 6516714"/>
                  <a:gd name="connsiteY7" fmla="*/ 19731 h 24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16714" h="2476413">
                    <a:moveTo>
                      <a:pt x="4381875" y="0"/>
                    </a:moveTo>
                    <a:lnTo>
                      <a:pt x="6516714" y="1238208"/>
                    </a:lnTo>
                    <a:lnTo>
                      <a:pt x="4381875" y="2476413"/>
                    </a:lnTo>
                    <a:lnTo>
                      <a:pt x="4381875" y="2456682"/>
                    </a:lnTo>
                    <a:lnTo>
                      <a:pt x="4855462" y="1644997"/>
                    </a:lnTo>
                    <a:lnTo>
                      <a:pt x="0" y="1238206"/>
                    </a:lnTo>
                    <a:lnTo>
                      <a:pt x="4855461" y="831415"/>
                    </a:lnTo>
                    <a:lnTo>
                      <a:pt x="4381875" y="197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774" y="3654"/>
              <a:ext cx="3553" cy="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此处一定是答辩委员自己填写</a:t>
              </a:r>
              <a:endParaRPr lang="zh-CN" altLang="en-US" sz="12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118235" y="2033905"/>
            <a:ext cx="224409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4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5/7</a:t>
            </a:r>
            <a:r>
              <a:rPr lang="zh-CN" altLang="en-US" sz="14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张表决票字迹不可一样</a:t>
            </a:r>
            <a:endParaRPr lang="zh-CN" altLang="en-US" sz="1400" b="1" dirty="0" smtClean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99185" y="2091690"/>
            <a:ext cx="2245995" cy="521335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014720" y="4456430"/>
            <a:ext cx="1717675" cy="3308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此处不建议才打勾呢</a:t>
            </a:r>
            <a:endParaRPr lang="zh-CN" altLang="en-US" sz="1200" b="1" dirty="0" smtClean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6840" y="228600"/>
            <a:ext cx="4542790" cy="66294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847090" y="287655"/>
            <a:ext cx="7742555" cy="6522085"/>
            <a:chOff x="1348" y="453"/>
            <a:chExt cx="12193" cy="10271"/>
          </a:xfrm>
        </p:grpSpPr>
        <p:grpSp>
          <p:nvGrpSpPr>
            <p:cNvPr id="6" name="组合 5"/>
            <p:cNvGrpSpPr/>
            <p:nvPr/>
          </p:nvGrpSpPr>
          <p:grpSpPr>
            <a:xfrm>
              <a:off x="2731" y="7052"/>
              <a:ext cx="4499" cy="926"/>
              <a:chOff x="2731" y="7052"/>
              <a:chExt cx="4499" cy="926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2731" y="7052"/>
                <a:ext cx="4239" cy="92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782" y="7160"/>
                <a:ext cx="4448" cy="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专业型：填双导师（前后填）</a:t>
                </a:r>
                <a:endPara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2" name="图片 1" descr="V7O{NQH8Y78$~WFTN%FX2A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70" y="453"/>
              <a:ext cx="6571" cy="9887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2731" y="9543"/>
              <a:ext cx="2281" cy="4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48" y="10015"/>
              <a:ext cx="4388" cy="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此处日期填答辩前一个月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9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如答辩日期是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日，此处填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9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146935" y="2770505"/>
            <a:ext cx="1866900" cy="5708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理学（专业代码</a:t>
            </a:r>
            <a:r>
              <a:rPr lang="en-US" altLang="zh-CN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07</a:t>
            </a: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开头）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医学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54885" y="3258185"/>
            <a:ext cx="3397250" cy="5708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学术学位：填自己专业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专业学位：临床医学硕士</a:t>
            </a:r>
            <a:r>
              <a:rPr lang="en-US" altLang="zh-CN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中药学硕士</a:t>
            </a:r>
            <a:r>
              <a:rPr lang="en-US" altLang="zh-CN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中医硕士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0" name="直接箭头连接符 19"/>
          <p:cNvCxnSpPr>
            <a:endCxn id="19" idx="1"/>
          </p:cNvCxnSpPr>
          <p:nvPr/>
        </p:nvCxnSpPr>
        <p:spPr>
          <a:xfrm flipV="1">
            <a:off x="1988820" y="3543935"/>
            <a:ext cx="266065" cy="7747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146935" y="3829050"/>
            <a:ext cx="1101090" cy="3308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招生简章自查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5YO0}`~C{_{ZCKRGB~RJ)U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0375" y="319405"/>
            <a:ext cx="4061460" cy="62147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8895" y="319405"/>
            <a:ext cx="4116070" cy="6426200"/>
            <a:chOff x="77" y="503"/>
            <a:chExt cx="6482" cy="10120"/>
          </a:xfrm>
        </p:grpSpPr>
        <p:pic>
          <p:nvPicPr>
            <p:cNvPr id="2" name="图片 4" descr="}`(YOV$LZQLBD_%ZWI(TJ%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" y="503"/>
              <a:ext cx="6483" cy="1012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561" y="9626"/>
              <a:ext cx="2476" cy="3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852" y="9470"/>
              <a:ext cx="928" cy="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A</a:t>
              </a:r>
              <a:r>
                <a:rPr lang="zh-CN" altLang="en-US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或</a:t>
              </a: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B</a:t>
              </a:r>
              <a:endParaRPr lang="en-US" altLang="zh-CN" sz="1600" dirty="0" smtClean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39115" y="3493135"/>
            <a:ext cx="2217420" cy="193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21335" y="2703195"/>
            <a:ext cx="3573145" cy="6502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按照管理系统中的成绩单填写（顺序不变）</a:t>
            </a:r>
            <a:endParaRPr lang="zh-CN" altLang="en-US" sz="14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同等学力学生按照群文件成绩单填写！</a:t>
            </a:r>
            <a:endParaRPr lang="zh-CN" altLang="en-US" sz="14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48050" y="740410"/>
            <a:ext cx="6273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否</a:t>
            </a:r>
            <a:endParaRPr lang="zh-CN" altLang="en-US" sz="1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KY8~[CG(_W7N_B8}C2JET~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" y="302895"/>
            <a:ext cx="4092575" cy="6119495"/>
          </a:xfrm>
          <a:prstGeom prst="rect">
            <a:avLst/>
          </a:prstGeom>
        </p:spPr>
      </p:pic>
      <p:pic>
        <p:nvPicPr>
          <p:cNvPr id="3" name="图片 2" descr="S7{M@NPVQLCMHL]CKOT5R7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025" y="302895"/>
            <a:ext cx="4054475" cy="61575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74*i*0"/>
  <p:tag name="KSO_WM_TEMPLATE_CATEGORY" val="custom"/>
  <p:tag name="KSO_WM_TEMPLATE_INDEX" val="151"/>
</p:tagLst>
</file>

<file path=ppt/tags/tag10.xml><?xml version="1.0" encoding="utf-8"?>
<p:tagLst xmlns:p="http://schemas.openxmlformats.org/presentationml/2006/main">
  <p:tag name="KSO_WM_TEMPLATE_CATEGORY" val="custom"/>
  <p:tag name="KSO_WM_TEMPLATE_INDEX" val="151"/>
</p:tagLst>
</file>

<file path=ppt/tags/tag11.xml><?xml version="1.0" encoding="utf-8"?>
<p:tagLst xmlns:p="http://schemas.openxmlformats.org/presentationml/2006/main">
  <p:tag name="KSO_WM_TEMPLATE_CATEGORY" val="custom"/>
  <p:tag name="KSO_WM_TEMPLATE_INDEX" val="151"/>
</p:tagLst>
</file>

<file path=ppt/tags/tag12.xml><?xml version="1.0" encoding="utf-8"?>
<p:tagLst xmlns:p="http://schemas.openxmlformats.org/presentationml/2006/main">
  <p:tag name="KSO_WM_TEMPLATE_CATEGORY" val="custom"/>
  <p:tag name="KSO_WM_TEMPLATE_INDEX" val="151"/>
</p:tagLst>
</file>

<file path=ppt/tags/tag13.xml><?xml version="1.0" encoding="utf-8"?>
<p:tagLst xmlns:p="http://schemas.openxmlformats.org/presentationml/2006/main">
  <p:tag name="KSO_WM_TEMPLATE_CATEGORY" val="custom"/>
  <p:tag name="KSO_WM_TEMPLATE_INDEX" val="151"/>
</p:tagLst>
</file>

<file path=ppt/tags/tag14.xml><?xml version="1.0" encoding="utf-8"?>
<p:tagLst xmlns:p="http://schemas.openxmlformats.org/presentationml/2006/main">
  <p:tag name="KSO_WM_TEMPLATE_CATEGORY" val="custom"/>
  <p:tag name="KSO_WM_TEMPLATE_INDEX" val="151"/>
</p:tagLst>
</file>

<file path=ppt/tags/tag15.xml><?xml version="1.0" encoding="utf-8"?>
<p:tagLst xmlns:p="http://schemas.openxmlformats.org/presentationml/2006/main">
  <p:tag name="KSO_WM_TEMPLATE_CATEGORY" val="custom"/>
  <p:tag name="KSO_WM_TEMPLATE_INDEX" val="151"/>
</p:tagLst>
</file>

<file path=ppt/tags/tag16.xml><?xml version="1.0" encoding="utf-8"?>
<p:tagLst xmlns:p="http://schemas.openxmlformats.org/presentationml/2006/main">
  <p:tag name="KSO_WM_TEMPLATE_CATEGORY" val="custom"/>
  <p:tag name="KSO_WM_TEMPLATE_INDEX" val="151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18.xml><?xml version="1.0" encoding="utf-8"?>
<p:tagLst xmlns:p="http://schemas.openxmlformats.org/presentationml/2006/main">
  <p:tag name="KSO_WM_TEMPLATE_CATEGORY" val="custom"/>
  <p:tag name="KSO_WM_TEMPLATE_INDEX" val="151"/>
</p:tagLst>
</file>

<file path=ppt/tags/tag19.xml><?xml version="1.0" encoding="utf-8"?>
<p:tagLst xmlns:p="http://schemas.openxmlformats.org/presentationml/2006/main">
  <p:tag name="KSO_WM_TEMPLATE_CATEGORY" val="custom"/>
  <p:tag name="KSO_WM_TEMPLATE_INDEX" val="151"/>
</p:tagLst>
</file>

<file path=ppt/tags/tag2.xml><?xml version="1.0" encoding="utf-8"?>
<p:tagLst xmlns:p="http://schemas.openxmlformats.org/presentationml/2006/main">
  <p:tag name="REFSHAPE" val="786894548"/>
  <p:tag name="KSO_WM_UNIT_PLACING_PICTURE_USER_VIEWPORT" val="{&quot;height&quot;:10425,&quot;width&quot;:7920}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3.xml><?xml version="1.0" encoding="utf-8"?>
<p:tagLst xmlns:p="http://schemas.openxmlformats.org/presentationml/2006/main">
  <p:tag name="KSO_WM_TEMPLATE_CATEGORY" val="custom"/>
  <p:tag name="KSO_WM_TEMPLATE_INDEX" val="151"/>
</p:tagLst>
</file>

<file path=ppt/tags/tag24.xml><?xml version="1.0" encoding="utf-8"?>
<p:tagLst xmlns:p="http://schemas.openxmlformats.org/presentationml/2006/main">
  <p:tag name="KSO_WM_TEMPLATE_CATEGORY" val="custom"/>
  <p:tag name="KSO_WM_TEMPLATE_INDEX" val="151"/>
</p:tagLst>
</file>

<file path=ppt/tags/tag25.xml><?xml version="1.0" encoding="utf-8"?>
<p:tagLst xmlns:p="http://schemas.openxmlformats.org/presentationml/2006/main">
  <p:tag name="KSO_WM_TEMPLATE_CATEGORY" val="custom"/>
  <p:tag name="KSO_WM_TEMPLATE_INDEX" val="151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4.xml><?xml version="1.0" encoding="utf-8"?>
<p:tagLst xmlns:p="http://schemas.openxmlformats.org/presentationml/2006/main">
  <p:tag name="KSO_WM_TEMPLATE_CATEGORY" val="custom"/>
  <p:tag name="KSO_WM_TEMPLATE_INDEX" val="151"/>
</p:tagLst>
</file>

<file path=ppt/tags/tag5.xml><?xml version="1.0" encoding="utf-8"?>
<p:tagLst xmlns:p="http://schemas.openxmlformats.org/presentationml/2006/main">
  <p:tag name="KSO_WM_TEMPLATE_CATEGORY" val="custom"/>
  <p:tag name="KSO_WM_TEMPLATE_INDEX" val="151"/>
</p:tagLst>
</file>

<file path=ppt/tags/tag6.xml><?xml version="1.0" encoding="utf-8"?>
<p:tagLst xmlns:p="http://schemas.openxmlformats.org/presentationml/2006/main">
  <p:tag name="KSO_WM_TEMPLATE_CATEGORY" val="custom"/>
  <p:tag name="KSO_WM_TEMPLATE_INDEX" val="151"/>
</p:tagLst>
</file>

<file path=ppt/tags/tag7.xml><?xml version="1.0" encoding="utf-8"?>
<p:tagLst xmlns:p="http://schemas.openxmlformats.org/presentationml/2006/main">
  <p:tag name="KSO_WM_TEMPLATE_CATEGORY" val="custom"/>
  <p:tag name="KSO_WM_TEMPLATE_INDEX" val="151"/>
</p:tagLst>
</file>

<file path=ppt/tags/tag8.xml><?xml version="1.0" encoding="utf-8"?>
<p:tagLst xmlns:p="http://schemas.openxmlformats.org/presentationml/2006/main">
  <p:tag name="KSO_WM_TEMPLATE_CATEGORY" val="custom"/>
  <p:tag name="KSO_WM_TEMPLATE_INDEX" val="151"/>
</p:tagLst>
</file>

<file path=ppt/tags/tag9.xml><?xml version="1.0" encoding="utf-8"?>
<p:tagLst xmlns:p="http://schemas.openxmlformats.org/presentationml/2006/main">
  <p:tag name="KSO_WM_TEMPLATE_CATEGORY" val="custom"/>
  <p:tag name="KSO_WM_TEMPLATE_INDEX" val="151"/>
</p:tagLst>
</file>

<file path=ppt/theme/theme1.xml><?xml version="1.0" encoding="utf-8"?>
<a:theme xmlns:a="http://schemas.openxmlformats.org/drawingml/2006/main" name="A000120140530A07PPBG">
  <a:themeElements>
    <a:clrScheme name="自定义 1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F28711"/>
      </a:accent1>
      <a:accent2>
        <a:srgbClr val="D37051"/>
      </a:accent2>
      <a:accent3>
        <a:srgbClr val="C8460C"/>
      </a:accent3>
      <a:accent4>
        <a:srgbClr val="BAD038"/>
      </a:accent4>
      <a:accent5>
        <a:srgbClr val="D2689D"/>
      </a:accent5>
      <a:accent6>
        <a:srgbClr val="E4DD48"/>
      </a:accent6>
      <a:hlink>
        <a:srgbClr val="FFC00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600" dirty="0" smtClean="0">
            <a:solidFill>
              <a:srgbClr val="757575"/>
            </a:solidFill>
            <a:latin typeface="黑体" panose="02010609060101010101" pitchFamily="49" charset="-122"/>
            <a:ea typeface="黑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1694</Words>
  <Application>WPS 演示</Application>
  <PresentationFormat>宽屏</PresentationFormat>
  <Paragraphs>181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黑体</vt:lpstr>
      <vt:lpstr>Baskerville Old Face</vt:lpstr>
      <vt:lpstr>Arial Black</vt:lpstr>
      <vt:lpstr>等线</vt:lpstr>
      <vt:lpstr>华文新魏</vt:lpstr>
      <vt:lpstr>Calibri</vt:lpstr>
      <vt:lpstr>华文仿宋</vt:lpstr>
      <vt:lpstr>微软雅黑</vt:lpstr>
      <vt:lpstr>Arial Unicode MS</vt:lpstr>
      <vt:lpstr>A000120140530A07PPBG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殷现元</dc:creator>
  <cp:lastModifiedBy>WPS_1557297280</cp:lastModifiedBy>
  <cp:revision>129</cp:revision>
  <dcterms:created xsi:type="dcterms:W3CDTF">2017-05-15T07:58:00Z</dcterms:created>
  <dcterms:modified xsi:type="dcterms:W3CDTF">2020-11-09T07:07:02Z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  <property fmtid="{D5CDD505-2E9C-101B-9397-08002B2CF9AE}" pid="3" name="KSORubyTemplateID">
    <vt:lpwstr>8</vt:lpwstr>
  </property>
</Properties>
</file>